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34" r:id="rId2"/>
    <p:sldMasterId id="2147483812" r:id="rId3"/>
    <p:sldMasterId id="2147483824" r:id="rId4"/>
    <p:sldMasterId id="2147483847" r:id="rId5"/>
    <p:sldMasterId id="2147483859" r:id="rId6"/>
    <p:sldMasterId id="2147483872" r:id="rId7"/>
  </p:sldMasterIdLst>
  <p:notesMasterIdLst>
    <p:notesMasterId r:id="rId48"/>
  </p:notesMasterIdLst>
  <p:sldIdLst>
    <p:sldId id="308" r:id="rId8"/>
    <p:sldId id="1184" r:id="rId9"/>
    <p:sldId id="1183" r:id="rId10"/>
    <p:sldId id="1098" r:id="rId11"/>
    <p:sldId id="378" r:id="rId12"/>
    <p:sldId id="381" r:id="rId13"/>
    <p:sldId id="483" r:id="rId14"/>
    <p:sldId id="383" r:id="rId15"/>
    <p:sldId id="384" r:id="rId16"/>
    <p:sldId id="377" r:id="rId17"/>
    <p:sldId id="481" r:id="rId18"/>
    <p:sldId id="392" r:id="rId19"/>
    <p:sldId id="393" r:id="rId20"/>
    <p:sldId id="396" r:id="rId21"/>
    <p:sldId id="399" r:id="rId22"/>
    <p:sldId id="400" r:id="rId23"/>
    <p:sldId id="416" r:id="rId24"/>
    <p:sldId id="413" r:id="rId25"/>
    <p:sldId id="517" r:id="rId26"/>
    <p:sldId id="482" r:id="rId27"/>
    <p:sldId id="395" r:id="rId28"/>
    <p:sldId id="270" r:id="rId29"/>
    <p:sldId id="518" r:id="rId30"/>
    <p:sldId id="306" r:id="rId31"/>
    <p:sldId id="275" r:id="rId32"/>
    <p:sldId id="283" r:id="rId33"/>
    <p:sldId id="281" r:id="rId34"/>
    <p:sldId id="485" r:id="rId35"/>
    <p:sldId id="478" r:id="rId36"/>
    <p:sldId id="366" r:id="rId37"/>
    <p:sldId id="260" r:id="rId38"/>
    <p:sldId id="261" r:id="rId39"/>
    <p:sldId id="263" r:id="rId40"/>
    <p:sldId id="515" r:id="rId41"/>
    <p:sldId id="516" r:id="rId42"/>
    <p:sldId id="1185" r:id="rId43"/>
    <p:sldId id="520" r:id="rId44"/>
    <p:sldId id="522" r:id="rId45"/>
    <p:sldId id="526" r:id="rId46"/>
    <p:sldId id="525"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o Schu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C381B"/>
    <a:srgbClr val="EC5825"/>
    <a:srgbClr val="641111"/>
    <a:srgbClr val="EE55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19" autoAdjust="0"/>
    <p:restoredTop sz="75112" autoAdjust="0"/>
  </p:normalViewPr>
  <p:slideViewPr>
    <p:cSldViewPr snapToGrid="0" snapToObjects="1">
      <p:cViewPr varScale="1">
        <p:scale>
          <a:sx n="143" d="100"/>
          <a:sy n="143" d="100"/>
        </p:scale>
        <p:origin x="2504" y="20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64B131-72DC-914B-851F-6B3FF9A12EF0}" type="datetimeFigureOut">
              <a:rPr lang="en-US" smtClean="0"/>
              <a:t>10/27/24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2076D-C558-0541-9068-042274A53F44}" type="slidenum">
              <a:rPr lang="en-US" smtClean="0"/>
              <a:t>‹#›</a:t>
            </a:fld>
            <a:endParaRPr lang="en-US"/>
          </a:p>
        </p:txBody>
      </p:sp>
    </p:spTree>
    <p:extLst>
      <p:ext uri="{BB962C8B-B14F-4D97-AF65-F5344CB8AC3E}">
        <p14:creationId xmlns:p14="http://schemas.microsoft.com/office/powerpoint/2010/main" val="2076669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3" name="Shape 60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dirty="0"/>
          </a:p>
        </p:txBody>
      </p:sp>
      <p:sp>
        <p:nvSpPr>
          <p:cNvPr id="604" name="Shape 60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6480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FAFEE6-6BAE-0B42-B315-9EC6136B378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602142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5DB4434-0BCC-4BC6-8E8B-9012B1B22F2D}" type="slidenum">
              <a:rPr lang="en-US" smtClean="0">
                <a:solidFill>
                  <a:prstClr val="black"/>
                </a:solidFill>
              </a:rPr>
              <a:pPr>
                <a:defRPr/>
              </a:pPr>
              <a:t>15</a:t>
            </a:fld>
            <a:endParaRPr lang="en-US">
              <a:solidFill>
                <a:prstClr val="black"/>
              </a:solidFill>
            </a:endParaRPr>
          </a:p>
        </p:txBody>
      </p:sp>
    </p:spTree>
    <p:extLst>
      <p:ext uri="{BB962C8B-B14F-4D97-AF65-F5344CB8AC3E}">
        <p14:creationId xmlns:p14="http://schemas.microsoft.com/office/powerpoint/2010/main" val="1578359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Can we figure out how much we expect our parameter estimate to vary? </a:t>
            </a:r>
            <a:r>
              <a:rPr lang="en-US" sz="1200" dirty="0">
                <a:sym typeface="Wingdings" pitchFamily="2" charset="2"/>
              </a:rPr>
              <a:t> </a:t>
            </a:r>
            <a:r>
              <a:rPr lang="en-US" dirty="0"/>
              <a:t>This is called the</a:t>
            </a:r>
            <a:r>
              <a:rPr lang="en-US" baseline="0" dirty="0"/>
              <a:t> variance of the estimate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rPr>
              <a:t>Use to build </a:t>
            </a:r>
            <a:r>
              <a:rPr lang="en-US" sz="1200" i="1" dirty="0">
                <a:solidFill>
                  <a:prstClr val="black"/>
                </a:solidFill>
              </a:rPr>
              <a:t>confidence intervals </a:t>
            </a:r>
            <a:r>
              <a:rPr lang="en-US" sz="1200" dirty="0">
                <a:solidFill>
                  <a:prstClr val="black"/>
                </a:solidFill>
              </a:rPr>
              <a:t>and do </a:t>
            </a:r>
            <a:r>
              <a:rPr lang="en-US" sz="1200" i="1" dirty="0">
                <a:solidFill>
                  <a:prstClr val="black"/>
                </a:solidFill>
              </a:rPr>
              <a:t>hypothesis tests</a:t>
            </a:r>
          </a:p>
        </p:txBody>
      </p:sp>
      <p:sp>
        <p:nvSpPr>
          <p:cNvPr id="4" name="Slide Number Placeholder 3"/>
          <p:cNvSpPr>
            <a:spLocks noGrp="1"/>
          </p:cNvSpPr>
          <p:nvPr>
            <p:ph type="sldNum" sz="quarter" idx="5"/>
          </p:nvPr>
        </p:nvSpPr>
        <p:spPr/>
        <p:txBody>
          <a:bodyPr/>
          <a:lstStyle/>
          <a:p>
            <a:fld id="{E7C2076D-C558-0541-9068-042274A53F44}" type="slidenum">
              <a:rPr lang="en-US" smtClean="0"/>
              <a:t>16</a:t>
            </a:fld>
            <a:endParaRPr lang="en-US"/>
          </a:p>
        </p:txBody>
      </p:sp>
    </p:spTree>
    <p:extLst>
      <p:ext uri="{BB962C8B-B14F-4D97-AF65-F5344CB8AC3E}">
        <p14:creationId xmlns:p14="http://schemas.microsoft.com/office/powerpoint/2010/main" val="133446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a:t>
            </a:r>
            <a:r>
              <a:rPr lang="en-US" baseline="0" dirty="0"/>
              <a:t> you can calculate the sampling dist. under the null analytically</a:t>
            </a:r>
          </a:p>
          <a:p>
            <a:r>
              <a:rPr lang="en-US" dirty="0"/>
              <a:t>There</a:t>
            </a:r>
            <a:r>
              <a:rPr lang="en-US" baseline="0" dirty="0"/>
              <a:t> are also ways to do this with the bootstrap</a:t>
            </a:r>
          </a:p>
          <a:p>
            <a:endParaRPr lang="en-US" baseline="0" dirty="0"/>
          </a:p>
          <a:p>
            <a:r>
              <a:rPr lang="en-US" baseline="0" dirty="0"/>
              <a:t>Cartoon example: We say weight has nothing to do with height (hence theta = 0). Under that assumption, we generate the expected distribution of weight, and then compare with what we have in our sample.</a:t>
            </a:r>
            <a:endParaRPr lang="en-US" dirty="0"/>
          </a:p>
        </p:txBody>
      </p:sp>
      <p:sp>
        <p:nvSpPr>
          <p:cNvPr id="4" name="Slide Number Placeholder 3"/>
          <p:cNvSpPr>
            <a:spLocks noGrp="1"/>
          </p:cNvSpPr>
          <p:nvPr>
            <p:ph type="sldNum" sz="quarter" idx="10"/>
          </p:nvPr>
        </p:nvSpPr>
        <p:spPr/>
        <p:txBody>
          <a:bodyPr/>
          <a:lstStyle/>
          <a:p>
            <a:fld id="{AAFAFEE6-6BAE-0B42-B315-9EC6136B378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44652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AAFAFEE6-6BAE-0B42-B315-9EC6136B378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022334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1" name="Shape 44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 sz="1200" b="0" i="0" u="none" strike="noStrike" cap="none" dirty="0">
                <a:solidFill>
                  <a:schemeClr val="dk1"/>
                </a:solidFill>
                <a:latin typeface="Calibri"/>
                <a:ea typeface="Calibri"/>
                <a:cs typeface="Calibri"/>
                <a:sym typeface="Calibri"/>
              </a:rPr>
              <a:t>There are 3 factors that affect the power of a statistic to identify differences: </a:t>
            </a:r>
            <a:r>
              <a:rPr lang="en" sz="1200" b="1" i="0" u="none" strike="noStrike" cap="none" dirty="0">
                <a:solidFill>
                  <a:schemeClr val="dk1"/>
                </a:solidFill>
                <a:latin typeface="Calibri"/>
                <a:ea typeface="Calibri"/>
                <a:cs typeface="Calibri"/>
                <a:sym typeface="Calibri"/>
              </a:rPr>
              <a:t>sample size, population variance and effect size</a:t>
            </a:r>
            <a:r>
              <a:rPr lang="en" sz="1200" b="0" i="0" u="none" strike="noStrike" cap="none" dirty="0">
                <a:solidFill>
                  <a:schemeClr val="dk1"/>
                </a:solidFill>
                <a:latin typeface="Calibri"/>
                <a:ea typeface="Calibri"/>
                <a:cs typeface="Calibri"/>
                <a:sym typeface="Calibri"/>
              </a:rPr>
              <a:t>. </a:t>
            </a:r>
            <a:endParaRPr lang="en-US" sz="12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buSzPct val="25000"/>
              <a:buNone/>
            </a:pPr>
            <a:r>
              <a:rPr lang="en" sz="1200" b="0" i="0" u="none" strike="noStrike" cap="none" dirty="0">
                <a:solidFill>
                  <a:schemeClr val="dk1"/>
                </a:solidFill>
                <a:latin typeface="Calibri"/>
                <a:ea typeface="Calibri"/>
                <a:cs typeface="Calibri"/>
                <a:sym typeface="Calibri"/>
              </a:rPr>
              <a:t>If one fixes effect size and population variance for a given experiment and changes only the sample size, one can tweak the significance values to find significant differences in data that appears otherwise similar.  </a:t>
            </a:r>
          </a:p>
          <a:p>
            <a:pPr marL="0" marR="0" lvl="0" indent="0" algn="l" rtl="0">
              <a:lnSpc>
                <a:spcPct val="90000"/>
              </a:lnSpc>
              <a:spcBef>
                <a:spcPts val="0"/>
              </a:spcBef>
              <a:buSzPct val="25000"/>
              <a:buNone/>
            </a:pPr>
            <a:r>
              <a:rPr lang="en" sz="1200" b="0" i="0" u="none" strike="noStrike" cap="none" dirty="0">
                <a:solidFill>
                  <a:schemeClr val="dk1"/>
                </a:solidFill>
                <a:latin typeface="Calibri"/>
                <a:ea typeface="Calibri"/>
                <a:cs typeface="Calibri"/>
                <a:sym typeface="Calibri"/>
              </a:rPr>
              <a:t>	</a:t>
            </a:r>
          </a:p>
          <a:p>
            <a:pPr marL="0" marR="0" lvl="0" indent="0" algn="l" rtl="0">
              <a:lnSpc>
                <a:spcPct val="90000"/>
              </a:lnSpc>
              <a:spcBef>
                <a:spcPts val="0"/>
              </a:spcBef>
              <a:buSzPct val="25000"/>
              <a:buNone/>
            </a:pPr>
            <a:r>
              <a:rPr lang="en" sz="1200" b="0" i="0" u="none" strike="noStrike" cap="none" dirty="0">
                <a:solidFill>
                  <a:schemeClr val="dk1"/>
                </a:solidFill>
                <a:latin typeface="Calibri"/>
                <a:ea typeface="Calibri"/>
                <a:cs typeface="Calibri"/>
                <a:sym typeface="Calibri"/>
              </a:rPr>
              <a:t>To illustrate this principle we compare two hypothetical patient groups (n=100,000 each), treated with placebo and drug</a:t>
            </a:r>
            <a:r>
              <a:rPr lang="en-US" sz="1200" b="0" i="0" u="none" strike="noStrike" cap="none" dirty="0">
                <a:solidFill>
                  <a:schemeClr val="dk1"/>
                </a:solidFill>
                <a:latin typeface="Calibri"/>
                <a:ea typeface="Calibri"/>
                <a:cs typeface="Calibri"/>
                <a:sym typeface="Calibri"/>
              </a:rPr>
              <a:t>.</a:t>
            </a:r>
            <a:r>
              <a:rPr lang="en" sz="1200" b="0" i="0" u="none" strike="noStrike" cap="none" dirty="0">
                <a:solidFill>
                  <a:schemeClr val="dk1"/>
                </a:solidFill>
                <a:latin typeface="Calibri"/>
                <a:ea typeface="Calibri"/>
                <a:cs typeface="Calibri"/>
                <a:sym typeface="Calibri"/>
              </a:rPr>
              <a:t> The outcome measure is systolic blood pressure, which differs between the two groups by 0.5%. We randomly sample k patients from each group and, using a two-sample t statistic, calculate a p value under the </a:t>
            </a:r>
            <a:r>
              <a:rPr lang="en" sz="1200" b="1" i="0" u="none" strike="noStrike" cap="none" dirty="0">
                <a:solidFill>
                  <a:schemeClr val="dk1"/>
                </a:solidFill>
                <a:latin typeface="Calibri"/>
                <a:ea typeface="Calibri"/>
                <a:cs typeface="Calibri"/>
                <a:sym typeface="Calibri"/>
              </a:rPr>
              <a:t>null hypothesis that there is no difference in systolic blood pressure </a:t>
            </a:r>
            <a:r>
              <a:rPr lang="en" sz="1200" b="0" i="0" u="none" strike="noStrike" cap="none" dirty="0">
                <a:solidFill>
                  <a:schemeClr val="dk1"/>
                </a:solidFill>
                <a:latin typeface="Calibri"/>
                <a:ea typeface="Calibri"/>
                <a:cs typeface="Calibri"/>
                <a:sym typeface="Calibri"/>
              </a:rPr>
              <a:t>between the two groups. This “trial” is performed with 1,000 random samples of size k from the original patient groups yielding a distribution of p-values. </a:t>
            </a:r>
          </a:p>
          <a:p>
            <a:pPr marL="0" marR="0" lvl="0" indent="0" algn="l" rtl="0">
              <a:lnSpc>
                <a:spcPct val="90000"/>
              </a:lnSpc>
              <a:spcBef>
                <a:spcPts val="0"/>
              </a:spcBef>
              <a:buNone/>
            </a:pPr>
            <a:endParaRPr sz="12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buSzPct val="25000"/>
              <a:buNone/>
            </a:pPr>
            <a:r>
              <a:rPr lang="en" sz="1200" b="0" i="0" u="none" strike="noStrike" cap="none" dirty="0">
                <a:solidFill>
                  <a:schemeClr val="dk1"/>
                </a:solidFill>
                <a:latin typeface="Calibri"/>
                <a:ea typeface="Calibri"/>
                <a:cs typeface="Calibri"/>
                <a:sym typeface="Calibri"/>
              </a:rPr>
              <a:t>Performing these trials over a range of values for k demonstrates the behavior of statistical significance in the presence of varying levels of evidence. When k=100, we only detect the modest difference between the two groups at an arbitrary threshold of statistical significance (p 0.05) 5.2% of the time. As we increase the size of k, the distribution of p-values shifts such that more and more trials become significant. In the final panel (k=10,000), 40% of the trials demonstrated statistically significant differences. </a:t>
            </a:r>
          </a:p>
          <a:p>
            <a:pPr marL="0" marR="0" lvl="0" indent="0" algn="l" rtl="0">
              <a:lnSpc>
                <a:spcPct val="90000"/>
              </a:lnSpc>
              <a:spcBef>
                <a:spcPts val="0"/>
              </a:spcBef>
              <a:buSzPct val="25000"/>
              <a:buNone/>
            </a:pPr>
            <a:endParaRPr lang="en" sz="12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buSzPct val="25000"/>
              <a:buNone/>
            </a:pPr>
            <a:r>
              <a:rPr lang="en" sz="1200" b="1" i="0" u="none" strike="noStrike" cap="none" dirty="0">
                <a:solidFill>
                  <a:schemeClr val="dk1"/>
                </a:solidFill>
                <a:latin typeface="Calibri"/>
                <a:ea typeface="Calibri"/>
                <a:cs typeface="Calibri"/>
                <a:sym typeface="Calibri"/>
              </a:rPr>
              <a:t>A statistically significant difference absent in smaller trials suddenly reveals itself in the large trials. </a:t>
            </a:r>
            <a:endParaRPr lang="en-US" sz="1200" b="1"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buSzPct val="25000"/>
              <a:buNone/>
            </a:pPr>
            <a:endParaRPr lang="en-US" sz="1200" b="0" i="0" u="none" strike="noStrike" cap="none" dirty="0">
              <a:solidFill>
                <a:schemeClr val="dk1"/>
              </a:solidFill>
              <a:latin typeface="Calibri"/>
              <a:ea typeface="Calibri"/>
              <a:cs typeface="Calibri"/>
              <a:sym typeface="Calibri"/>
            </a:endParaRPr>
          </a:p>
          <a:p>
            <a:r>
              <a:rPr lang="en-US" b="1" dirty="0"/>
              <a:t>Type I error </a:t>
            </a:r>
            <a:r>
              <a:rPr lang="mr-IN" dirty="0"/>
              <a:t>–</a:t>
            </a:r>
            <a:r>
              <a:rPr lang="en-US" dirty="0"/>
              <a:t> falsely rejecting the null hypothesis when there is no effect (this will happen 1 in 20 times when p-value threshold is 0.05)</a:t>
            </a:r>
          </a:p>
          <a:p>
            <a:r>
              <a:rPr lang="en-US" b="1" dirty="0"/>
              <a:t>Type II error </a:t>
            </a:r>
            <a:r>
              <a:rPr lang="mr-IN" dirty="0"/>
              <a:t>–</a:t>
            </a:r>
            <a:r>
              <a:rPr lang="en-US" dirty="0"/>
              <a:t> failing to reject the null hypothesis when there actually is an effect</a:t>
            </a:r>
          </a:p>
          <a:p>
            <a:endParaRPr lang="en-US" dirty="0"/>
          </a:p>
          <a:p>
            <a:r>
              <a:rPr lang="en-US" b="1" dirty="0"/>
              <a:t>Statistical power </a:t>
            </a:r>
            <a:r>
              <a:rPr lang="en-US" dirty="0"/>
              <a:t>is the inverse of type II error </a:t>
            </a:r>
            <a:r>
              <a:rPr lang="mr-IN" dirty="0"/>
              <a:t>–</a:t>
            </a:r>
            <a:r>
              <a:rPr lang="en-US" dirty="0"/>
              <a:t> the chance of detecting a true effect if it exists</a:t>
            </a:r>
          </a:p>
          <a:p>
            <a:pPr lvl="1"/>
            <a:r>
              <a:rPr lang="en-US" dirty="0"/>
              <a:t>Studies typically aim for a power of 80% - meaning that researchers will miss a true effect 20% of the time</a:t>
            </a:r>
          </a:p>
          <a:p>
            <a:pPr lvl="1"/>
            <a:r>
              <a:rPr lang="en-US" dirty="0"/>
              <a:t>Power = how often will you not make a type II error</a:t>
            </a:r>
          </a:p>
          <a:p>
            <a:pPr lvl="1"/>
            <a:r>
              <a:rPr lang="en-US" dirty="0"/>
              <a:t>You never really know your power, but you can estimate it based on what you think the effect is and what your model is</a:t>
            </a:r>
          </a:p>
          <a:p>
            <a:pPr marL="0" marR="0" lvl="0" indent="0" algn="l" rtl="0">
              <a:lnSpc>
                <a:spcPct val="90000"/>
              </a:lnSpc>
              <a:spcBef>
                <a:spcPts val="0"/>
              </a:spcBef>
              <a:buSzPct val="25000"/>
              <a:buNone/>
            </a:pPr>
            <a:endParaRPr lang="en" sz="1200" b="0" i="0" u="none" strike="noStrike" cap="none" dirty="0">
              <a:solidFill>
                <a:schemeClr val="dk1"/>
              </a:solidFill>
              <a:latin typeface="Calibri"/>
              <a:ea typeface="Calibri"/>
              <a:cs typeface="Calibri"/>
              <a:sym typeface="Calibri"/>
            </a:endParaRPr>
          </a:p>
        </p:txBody>
      </p:sp>
      <p:sp>
        <p:nvSpPr>
          <p:cNvPr id="442" name="Shape 44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20</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9143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Slide Image Placeholder 1"/>
          <p:cNvSpPr>
            <a:spLocks noGrp="1" noRot="1" noChangeAspect="1"/>
          </p:cNvSpPr>
          <p:nvPr>
            <p:ph type="sldImg"/>
          </p:nvPr>
        </p:nvSpPr>
        <p:spPr bwMode="auto">
          <a:noFill/>
          <a:ln>
            <a:solidFill>
              <a:srgbClr val="000000"/>
            </a:solidFill>
            <a:miter lim="800000"/>
            <a:headEnd/>
            <a:tailEnd/>
          </a:ln>
        </p:spPr>
      </p:sp>
      <p:sp>
        <p:nvSpPr>
          <p:cNvPr id="4792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200" dirty="0"/>
              <a:t>Acute liver injury, 34</a:t>
            </a:r>
            <a:r>
              <a:rPr lang="en-US" sz="1200" baseline="0" dirty="0"/>
              <a:t> negative controls</a:t>
            </a:r>
          </a:p>
          <a:p>
            <a:pPr marL="228564" indent="-228564" defTabSz="914259">
              <a:buFont typeface="Arial" pitchFamily="34" charset="0"/>
              <a:buChar char="•"/>
              <a:defRPr/>
            </a:pPr>
            <a:r>
              <a:rPr lang="en-US" sz="1200" dirty="0">
                <a:solidFill>
                  <a:prstClr val="black"/>
                </a:solidFill>
                <a:sym typeface="Gill Sans" charset="0"/>
              </a:rPr>
              <a:t>Cohort design to 34 negative controls for acute liver injury.</a:t>
            </a:r>
          </a:p>
          <a:p>
            <a:pPr marL="228564" indent="-228564" defTabSz="914259">
              <a:buFont typeface="Arial" pitchFamily="34" charset="0"/>
              <a:buChar char="•"/>
              <a:defRPr/>
            </a:pPr>
            <a:r>
              <a:rPr lang="en-US" sz="1200" dirty="0">
                <a:solidFill>
                  <a:prstClr val="black"/>
                </a:solidFill>
                <a:sym typeface="Gill Sans" charset="0"/>
              </a:rPr>
              <a:t>95%*34 = 32 of the estimates should cover RR = 1</a:t>
            </a:r>
          </a:p>
          <a:p>
            <a:pPr marL="228564" indent="-228564" defTabSz="914259">
              <a:buFont typeface="Arial" pitchFamily="34" charset="0"/>
              <a:buChar char="•"/>
              <a:defRPr/>
            </a:pPr>
            <a:r>
              <a:rPr lang="en-US" sz="1200" dirty="0">
                <a:solidFill>
                  <a:prstClr val="black"/>
                </a:solidFill>
                <a:sym typeface="Gill Sans" charset="0"/>
              </a:rPr>
              <a:t>Found 17 of negative controls did cover RR=1</a:t>
            </a:r>
          </a:p>
          <a:p>
            <a:pPr marL="228564" indent="-228564" defTabSz="914259">
              <a:buFont typeface="Arial" pitchFamily="34" charset="0"/>
              <a:buChar char="•"/>
              <a:defRPr/>
            </a:pPr>
            <a:r>
              <a:rPr lang="en-US" sz="1200" dirty="0">
                <a:solidFill>
                  <a:prstClr val="black"/>
                </a:solidFill>
                <a:sym typeface="Gill Sans" charset="0"/>
              </a:rPr>
              <a:t>Coverage prob. =  17 / 34 = </a:t>
            </a:r>
            <a:r>
              <a:rPr lang="en-US" sz="1800" b="1" dirty="0">
                <a:solidFill>
                  <a:prstClr val="black"/>
                </a:solidFill>
                <a:sym typeface="Gill Sans" charset="0"/>
              </a:rPr>
              <a:t>50%</a:t>
            </a:r>
            <a:endParaRPr lang="en-US" sz="1200" b="1" dirty="0">
              <a:solidFill>
                <a:prstClr val="black"/>
              </a:solidFill>
              <a:sym typeface="Gill Sans" charset="0"/>
            </a:endParaRPr>
          </a:p>
        </p:txBody>
      </p:sp>
      <p:sp>
        <p:nvSpPr>
          <p:cNvPr id="4" name="Slide Number Placeholder 3"/>
          <p:cNvSpPr>
            <a:spLocks noGrp="1"/>
          </p:cNvSpPr>
          <p:nvPr>
            <p:ph type="sldNum" sz="quarter" idx="5"/>
          </p:nvPr>
        </p:nvSpPr>
        <p:spPr/>
        <p:txBody>
          <a:bodyPr/>
          <a:lstStyle/>
          <a:p>
            <a:pPr>
              <a:defRPr/>
            </a:pPr>
            <a:fld id="{B82780A5-E836-42C1-A4E1-7B114232F90B}" type="slidenum">
              <a:rPr lang="en-US" smtClean="0">
                <a:solidFill>
                  <a:prstClr val="black"/>
                </a:solidFill>
              </a:rPr>
              <a:pPr>
                <a:defRPr/>
              </a:pPr>
              <a:t>21</a:t>
            </a:fld>
            <a:endParaRPr lang="en-US">
              <a:solidFill>
                <a:prstClr val="black"/>
              </a:solidFill>
            </a:endParaRPr>
          </a:p>
        </p:txBody>
      </p:sp>
    </p:spTree>
    <p:extLst>
      <p:ext uri="{BB962C8B-B14F-4D97-AF65-F5344CB8AC3E}">
        <p14:creationId xmlns:p14="http://schemas.microsoft.com/office/powerpoint/2010/main" val="233344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5DB4434-0BCC-4BC6-8E8B-9012B1B22F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6058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i="1" dirty="0"/>
              <a:t>Negative control</a:t>
            </a:r>
            <a:r>
              <a:rPr lang="en-US" sz="3200" dirty="0"/>
              <a:t>: the outcome is not caused by the exposure</a:t>
            </a:r>
          </a:p>
          <a:p>
            <a:pPr lvl="1"/>
            <a:r>
              <a:rPr lang="en-US" sz="2800" dirty="0"/>
              <a:t>E.g. An outcome that happens before the exposure</a:t>
            </a:r>
          </a:p>
          <a:p>
            <a:pPr lvl="1"/>
            <a:r>
              <a:rPr lang="en-US" sz="2800" dirty="0"/>
              <a:t>E.g. Good RCT evidence for no relationship</a:t>
            </a:r>
            <a:endParaRPr lang="en-US" sz="3200" i="1" dirty="0"/>
          </a:p>
          <a:p>
            <a:endParaRPr lang="en-US" sz="3200" i="1" dirty="0"/>
          </a:p>
          <a:p>
            <a:r>
              <a:rPr lang="en-US" sz="3200" i="1" dirty="0"/>
              <a:t>Positive control</a:t>
            </a:r>
            <a:r>
              <a:rPr lang="en-US" sz="3200" dirty="0"/>
              <a:t>: the outcome is known to be caused by the exposure</a:t>
            </a:r>
          </a:p>
          <a:p>
            <a:pPr lvl="1"/>
            <a:r>
              <a:rPr lang="en-US" sz="2800" dirty="0"/>
              <a:t>E.g. Good RCT evidence for a relationship</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FAFEE6-6BAE-0B42-B315-9EC6136B37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273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dirty="0"/>
              <a:t>We would expect 5% of negative controls to have p &lt; 0.05</a:t>
            </a:r>
          </a:p>
          <a:p>
            <a:r>
              <a:rPr lang="en-US" sz="1200" dirty="0"/>
              <a:t>Instead, 68% has p &lt; 0.05!</a:t>
            </a:r>
          </a:p>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F5CBA06-0FDD-4DF3-9799-337BD93423B3}" type="slidenum">
              <a:rPr kumimoji="0" lang="en-US" sz="14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510944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US" dirty="0"/>
          </a:p>
        </p:txBody>
      </p:sp>
      <p:sp>
        <p:nvSpPr>
          <p:cNvPr id="4" name="Slide Number Placeholder 3"/>
          <p:cNvSpPr>
            <a:spLocks noGrp="1"/>
          </p:cNvSpPr>
          <p:nvPr>
            <p:ph type="sldNum" sz="quarter" idx="5"/>
          </p:nvPr>
        </p:nvSpPr>
        <p:spPr/>
        <p:txBody>
          <a:bodyPr/>
          <a:lstStyle/>
          <a:p>
            <a:fld id="{E7C2076D-C558-0541-9068-042274A53F44}" type="slidenum">
              <a:rPr lang="en-US" smtClean="0"/>
              <a:t>2</a:t>
            </a:fld>
            <a:endParaRPr lang="en-US"/>
          </a:p>
        </p:txBody>
      </p:sp>
    </p:spTree>
    <p:extLst>
      <p:ext uri="{BB962C8B-B14F-4D97-AF65-F5344CB8AC3E}">
        <p14:creationId xmlns:p14="http://schemas.microsoft.com/office/powerpoint/2010/main" val="2811559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on people, write their strategies on the board and organize them in a way that they reflect the next few</a:t>
            </a:r>
            <a:r>
              <a:rPr lang="en-US" baseline="0" dirty="0"/>
              <a:t> slides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C2076D-C558-0541-9068-042274A53F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4851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2076D-C558-0541-9068-042274A53F44}" type="slidenum">
              <a:rPr lang="en-US" smtClean="0"/>
              <a:t>28</a:t>
            </a:fld>
            <a:endParaRPr lang="en-US"/>
          </a:p>
        </p:txBody>
      </p:sp>
    </p:spTree>
    <p:extLst>
      <p:ext uri="{BB962C8B-B14F-4D97-AF65-F5344CB8AC3E}">
        <p14:creationId xmlns:p14="http://schemas.microsoft.com/office/powerpoint/2010/main" val="2521966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DB4434-0BCC-4BC6-8E8B-9012B1B22F2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6077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2076D-C558-0541-9068-042274A53F44}" type="slidenum">
              <a:rPr lang="en-US" smtClean="0"/>
              <a:t>30</a:t>
            </a:fld>
            <a:endParaRPr lang="en-US"/>
          </a:p>
        </p:txBody>
      </p:sp>
    </p:spTree>
    <p:extLst>
      <p:ext uri="{BB962C8B-B14F-4D97-AF65-F5344CB8AC3E}">
        <p14:creationId xmlns:p14="http://schemas.microsoft.com/office/powerpoint/2010/main" val="794814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on people, write their strategies on the board and organize them in a way that they reflect the next few</a:t>
            </a:r>
            <a:r>
              <a:rPr lang="en-US" baseline="0" dirty="0"/>
              <a:t> slides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C2076D-C558-0541-9068-042274A53F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700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C2076D-C558-0541-9068-042274A53F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237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C2076D-C558-0541-9068-042274A53F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348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field’s attachment to “external validity”.</a:t>
            </a:r>
          </a:p>
        </p:txBody>
      </p:sp>
      <p:sp>
        <p:nvSpPr>
          <p:cNvPr id="4" name="Slide Number Placeholder 3"/>
          <p:cNvSpPr>
            <a:spLocks noGrp="1"/>
          </p:cNvSpPr>
          <p:nvPr>
            <p:ph type="sldNum" sz="quarter" idx="5"/>
          </p:nvPr>
        </p:nvSpPr>
        <p:spPr/>
        <p:txBody>
          <a:bodyPr/>
          <a:lstStyle/>
          <a:p>
            <a:fld id="{E7C2076D-C558-0541-9068-042274A53F44}" type="slidenum">
              <a:rPr lang="en-US" smtClean="0"/>
              <a:t>34</a:t>
            </a:fld>
            <a:endParaRPr lang="en-US"/>
          </a:p>
        </p:txBody>
      </p:sp>
    </p:spTree>
    <p:extLst>
      <p:ext uri="{BB962C8B-B14F-4D97-AF65-F5344CB8AC3E}">
        <p14:creationId xmlns:p14="http://schemas.microsoft.com/office/powerpoint/2010/main" val="18325256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drive.google.com</a:t>
            </a:r>
            <a:r>
              <a:rPr lang="en-US" dirty="0"/>
              <a:t>/</a:t>
            </a:r>
            <a:r>
              <a:rPr lang="en-US" dirty="0" err="1"/>
              <a:t>open?id</a:t>
            </a:r>
            <a:r>
              <a:rPr lang="en-US" dirty="0"/>
              <a:t>=198V07B4ur4P5r1v5dGUvJ0ueCo7fT0DS</a:t>
            </a:r>
          </a:p>
          <a:p>
            <a:r>
              <a:rPr lang="en-US" dirty="0"/>
              <a:t>https://</a:t>
            </a:r>
            <a:r>
              <a:rPr lang="en-US" dirty="0" err="1"/>
              <a:t>drive.google.com</a:t>
            </a:r>
            <a:r>
              <a:rPr lang="en-US" dirty="0"/>
              <a:t>/</a:t>
            </a:r>
            <a:r>
              <a:rPr lang="en-US" dirty="0" err="1"/>
              <a:t>open?id</a:t>
            </a:r>
            <a:r>
              <a:rPr lang="en-US" dirty="0"/>
              <a:t>=1D0te5W_uTUfnt4O5bNAzy3k64_IJoDQA</a:t>
            </a:r>
          </a:p>
          <a:p>
            <a:r>
              <a:rPr lang="en-US" dirty="0"/>
              <a:t>https://</a:t>
            </a:r>
            <a:r>
              <a:rPr lang="en-US" dirty="0" err="1"/>
              <a:t>drive.google.com</a:t>
            </a:r>
            <a:r>
              <a:rPr lang="en-US" dirty="0"/>
              <a:t>/</a:t>
            </a:r>
            <a:r>
              <a:rPr lang="en-US" dirty="0" err="1"/>
              <a:t>open?id</a:t>
            </a:r>
            <a:r>
              <a:rPr lang="en-US" dirty="0"/>
              <a:t>=1Uc7agkMi0epAKxMiZZxSqZjmNXpFmw7r</a:t>
            </a:r>
          </a:p>
          <a:p>
            <a:endParaRPr lang="en-US" dirty="0"/>
          </a:p>
        </p:txBody>
      </p:sp>
      <p:sp>
        <p:nvSpPr>
          <p:cNvPr id="4" name="Slide Number Placeholder 3"/>
          <p:cNvSpPr>
            <a:spLocks noGrp="1"/>
          </p:cNvSpPr>
          <p:nvPr>
            <p:ph type="sldNum" sz="quarter" idx="5"/>
          </p:nvPr>
        </p:nvSpPr>
        <p:spPr/>
        <p:txBody>
          <a:bodyPr/>
          <a:lstStyle/>
          <a:p>
            <a:fld id="{E7C2076D-C558-0541-9068-042274A53F44}" type="slidenum">
              <a:rPr lang="en-US" smtClean="0"/>
              <a:t>35</a:t>
            </a:fld>
            <a:endParaRPr lang="en-US"/>
          </a:p>
        </p:txBody>
      </p:sp>
    </p:spTree>
    <p:extLst>
      <p:ext uri="{BB962C8B-B14F-4D97-AF65-F5344CB8AC3E}">
        <p14:creationId xmlns:p14="http://schemas.microsoft.com/office/powerpoint/2010/main" val="1739576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5DB4434-0BCC-4BC6-8E8B-9012B1B22F2D}" type="slidenum">
              <a:rPr lang="en-US" smtClean="0">
                <a:solidFill>
                  <a:prstClr val="black"/>
                </a:solidFill>
              </a:rPr>
              <a:pPr>
                <a:defRPr/>
              </a:pPr>
              <a:t>36</a:t>
            </a:fld>
            <a:endParaRPr lang="en-US">
              <a:solidFill>
                <a:prstClr val="black"/>
              </a:solidFill>
            </a:endParaRPr>
          </a:p>
        </p:txBody>
      </p:sp>
    </p:spTree>
    <p:extLst>
      <p:ext uri="{BB962C8B-B14F-4D97-AF65-F5344CB8AC3E}">
        <p14:creationId xmlns:p14="http://schemas.microsoft.com/office/powerpoint/2010/main" val="2803953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2076D-C558-0541-9068-042274A53F44}" type="slidenum">
              <a:rPr lang="en-US" smtClean="0"/>
              <a:t>3</a:t>
            </a:fld>
            <a:endParaRPr lang="en-US"/>
          </a:p>
        </p:txBody>
      </p:sp>
    </p:spTree>
    <p:extLst>
      <p:ext uri="{BB962C8B-B14F-4D97-AF65-F5344CB8AC3E}">
        <p14:creationId xmlns:p14="http://schemas.microsoft.com/office/powerpoint/2010/main" val="2333737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2076D-C558-0541-9068-042274A53F44}" type="slidenum">
              <a:rPr lang="en-US" smtClean="0"/>
              <a:t>40</a:t>
            </a:fld>
            <a:endParaRPr lang="en-US"/>
          </a:p>
        </p:txBody>
      </p:sp>
    </p:spTree>
    <p:extLst>
      <p:ext uri="{BB962C8B-B14F-4D97-AF65-F5344CB8AC3E}">
        <p14:creationId xmlns:p14="http://schemas.microsoft.com/office/powerpoint/2010/main" val="1642179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A1A1A"/>
                </a:solidFill>
                <a:effectLst/>
                <a:latin typeface="ff-scala-sans-pro"/>
              </a:rPr>
              <a:t>Ratio of National Health Expenditures to GDP, 1950 to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666666"/>
                </a:solidFill>
                <a:effectLst/>
                <a:latin typeface="ff-quadraat-web-pro"/>
              </a:rPr>
              <a:t>Data are from the U.S. Social Security Administration 1976 Compendium of National Health Expenditures Data and the Federal Reserve Economic Data database at the Federal Reserve Bank of St. Louis. GDP denotes gross domestic product.</a:t>
            </a:r>
          </a:p>
          <a:p>
            <a:endParaRPr lang="en-US" dirty="0"/>
          </a:p>
        </p:txBody>
      </p:sp>
    </p:spTree>
    <p:extLst>
      <p:ext uri="{BB962C8B-B14F-4D97-AF65-F5344CB8AC3E}">
        <p14:creationId xmlns:p14="http://schemas.microsoft.com/office/powerpoint/2010/main" val="3505838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5DB4434-0BCC-4BC6-8E8B-9012B1B22F2D}" type="slidenum">
              <a:rPr lang="en-US" smtClean="0">
                <a:solidFill>
                  <a:prstClr val="black"/>
                </a:solidFill>
              </a:rPr>
              <a:pPr>
                <a:defRPr/>
              </a:pPr>
              <a:t>7</a:t>
            </a:fld>
            <a:endParaRPr lang="en-US">
              <a:solidFill>
                <a:prstClr val="black"/>
              </a:solidFill>
            </a:endParaRPr>
          </a:p>
        </p:txBody>
      </p:sp>
    </p:spTree>
    <p:extLst>
      <p:ext uri="{BB962C8B-B14F-4D97-AF65-F5344CB8AC3E}">
        <p14:creationId xmlns:p14="http://schemas.microsoft.com/office/powerpoint/2010/main" val="1251830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Cartoon example: weight being a function of height.</a:t>
            </a:r>
          </a:p>
        </p:txBody>
      </p:sp>
      <p:sp>
        <p:nvSpPr>
          <p:cNvPr id="4" name="Slide Number Placeholder 3"/>
          <p:cNvSpPr>
            <a:spLocks noGrp="1"/>
          </p:cNvSpPr>
          <p:nvPr>
            <p:ph type="sldNum" sz="quarter" idx="5"/>
          </p:nvPr>
        </p:nvSpPr>
        <p:spPr/>
        <p:txBody>
          <a:bodyPr/>
          <a:lstStyle/>
          <a:p>
            <a:fld id="{E7C2076D-C558-0541-9068-042274A53F44}" type="slidenum">
              <a:rPr lang="en-US" smtClean="0"/>
              <a:t>8</a:t>
            </a:fld>
            <a:endParaRPr lang="en-US"/>
          </a:p>
        </p:txBody>
      </p:sp>
    </p:spTree>
    <p:extLst>
      <p:ext uri="{BB962C8B-B14F-4D97-AF65-F5344CB8AC3E}">
        <p14:creationId xmlns:p14="http://schemas.microsoft.com/office/powerpoint/2010/main" val="409777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C2076D-C558-0541-9068-042274A53F44}" type="slidenum">
              <a:rPr lang="en-US" smtClean="0"/>
              <a:t>9</a:t>
            </a:fld>
            <a:endParaRPr lang="en-US"/>
          </a:p>
        </p:txBody>
      </p:sp>
    </p:spTree>
    <p:extLst>
      <p:ext uri="{BB962C8B-B14F-4D97-AF65-F5344CB8AC3E}">
        <p14:creationId xmlns:p14="http://schemas.microsoft.com/office/powerpoint/2010/main" val="320763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Associative</a:t>
            </a:r>
            <a:r>
              <a:rPr lang="en-US" baseline="0" dirty="0"/>
              <a:t> analysis methods (aka measures of association) enable comparison between groups to determine if the observed incidence or prevalence of an event is statistically significant, that is significantly different from what would be expected by chance if the event was not at all associated with the factors you’re investigating.</a:t>
            </a:r>
          </a:p>
          <a:p>
            <a:endParaRPr lang="en-US" baseline="0" dirty="0"/>
          </a:p>
          <a:p>
            <a:r>
              <a:rPr lang="en-US" baseline="0" dirty="0"/>
              <a:t>Attribute </a:t>
            </a:r>
            <a:r>
              <a:rPr lang="en-US" baseline="0" dirty="0" err="1"/>
              <a:t>MedStats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AFAFEE6-6BAE-0B42-B315-9EC6136B378E}" type="slidenum">
              <a:rPr lang="en-US" sz="1400" kern="0" smtClean="0">
                <a:solidFill>
                  <a:srgbClr val="000000"/>
                </a:solidFill>
                <a:latin typeface="Arial"/>
                <a:ea typeface="Arial"/>
                <a:cs typeface="Arial"/>
                <a:sym typeface="Arial"/>
              </a:rPr>
              <a:pPr/>
              <a:t>10</a:t>
            </a:fld>
            <a:endParaRPr lang="en-US" sz="14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116981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5DB4434-0BCC-4BC6-8E8B-9012B1B22F2D}" type="slidenum">
              <a:rPr lang="en-US" smtClean="0">
                <a:solidFill>
                  <a:prstClr val="black"/>
                </a:solidFill>
              </a:rPr>
              <a:pPr>
                <a:defRPr/>
              </a:pPr>
              <a:t>11</a:t>
            </a:fld>
            <a:endParaRPr lang="en-US">
              <a:solidFill>
                <a:prstClr val="black"/>
              </a:solidFill>
            </a:endParaRPr>
          </a:p>
        </p:txBody>
      </p:sp>
    </p:spTree>
    <p:extLst>
      <p:ext uri="{BB962C8B-B14F-4D97-AF65-F5344CB8AC3E}">
        <p14:creationId xmlns:p14="http://schemas.microsoft.com/office/powerpoint/2010/main" val="2568820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647396B-19C2-314E-AFB1-E840D6CB491E}" type="datetimeFigureOut">
              <a:rPr lang="en-US" smtClean="0"/>
              <a:t>10/27/24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CDEE3A-FE2A-5447-BE95-78E69DB16AFE}" type="slidenum">
              <a:rPr lang="en-US" smtClean="0"/>
              <a:t>‹#›</a:t>
            </a:fld>
            <a:endParaRPr lang="en-US"/>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5"/>
            <a:ext cx="5486400" cy="1097543"/>
          </a:xfrm>
          <a:prstGeom prst="rect">
            <a:avLst/>
          </a:prstGeom>
          <a:noFill/>
        </p:spPr>
      </p:pic>
    </p:spTree>
    <p:extLst>
      <p:ext uri="{BB962C8B-B14F-4D97-AF65-F5344CB8AC3E}">
        <p14:creationId xmlns:p14="http://schemas.microsoft.com/office/powerpoint/2010/main" val="1355198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47396B-19C2-314E-AFB1-E840D6CB491E}" type="datetimeFigureOut">
              <a:rPr lang="en-US" smtClean="0"/>
              <a:t>10/27/24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CDEE3A-FE2A-5447-BE95-78E69DB16AFE}" type="slidenum">
              <a:rPr lang="en-US" smtClean="0"/>
              <a:t>‹#›</a:t>
            </a:fld>
            <a:endParaRPr lang="en-US"/>
          </a:p>
        </p:txBody>
      </p:sp>
    </p:spTree>
    <p:extLst>
      <p:ext uri="{BB962C8B-B14F-4D97-AF65-F5344CB8AC3E}">
        <p14:creationId xmlns:p14="http://schemas.microsoft.com/office/powerpoint/2010/main" val="311393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47396B-19C2-314E-AFB1-E840D6CB491E}" type="datetimeFigureOut">
              <a:rPr lang="en-US" smtClean="0"/>
              <a:t>10/27/24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CDEE3A-FE2A-5447-BE95-78E69DB16AFE}" type="slidenum">
              <a:rPr lang="en-US" smtClean="0"/>
              <a:t>‹#›</a:t>
            </a:fld>
            <a:endParaRPr lang="en-US"/>
          </a:p>
        </p:txBody>
      </p:sp>
    </p:spTree>
    <p:extLst>
      <p:ext uri="{BB962C8B-B14F-4D97-AF65-F5344CB8AC3E}">
        <p14:creationId xmlns:p14="http://schemas.microsoft.com/office/powerpoint/2010/main" val="178234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NCBO-logo"/>
          <p:cNvPicPr>
            <a:picLocks noChangeAspect="1" noChangeArrowheads="1"/>
          </p:cNvPicPr>
          <p:nvPr/>
        </p:nvPicPr>
        <p:blipFill>
          <a:blip r:embed="rId2" cstate="print"/>
          <a:srcRect/>
          <a:stretch>
            <a:fillRect/>
          </a:stretch>
        </p:blipFill>
        <p:spPr bwMode="auto">
          <a:xfrm>
            <a:off x="1116013" y="4189417"/>
            <a:ext cx="7161212" cy="2128837"/>
          </a:xfrm>
          <a:prstGeom prst="rect">
            <a:avLst/>
          </a:prstGeom>
          <a:noFill/>
          <a:ln w="9525">
            <a:noFill/>
            <a:miter lim="800000"/>
            <a:headEnd/>
            <a:tailEnd/>
          </a:ln>
        </p:spPr>
      </p:pic>
      <p:sp>
        <p:nvSpPr>
          <p:cNvPr id="164866" name="Rectangle 2"/>
          <p:cNvSpPr>
            <a:spLocks noGrp="1" noChangeArrowheads="1"/>
          </p:cNvSpPr>
          <p:nvPr>
            <p:ph type="ctrTitle"/>
          </p:nvPr>
        </p:nvSpPr>
        <p:spPr>
          <a:xfrm>
            <a:off x="685800" y="1123951"/>
            <a:ext cx="7772400" cy="1447800"/>
          </a:xfrm>
        </p:spPr>
        <p:txBody>
          <a:bodyPr/>
          <a:lstStyle>
            <a:lvl1pPr algn="ctr">
              <a:defRPr sz="4400">
                <a:effectLst/>
              </a:defRPr>
            </a:lvl1pPr>
          </a:lstStyle>
          <a:p>
            <a:r>
              <a:rPr lang="en-US"/>
              <a:t>Click to edit Master title style</a:t>
            </a:r>
            <a:endParaRPr lang="en-US" dirty="0"/>
          </a:p>
        </p:txBody>
      </p:sp>
      <p:sp>
        <p:nvSpPr>
          <p:cNvPr id="164867" name="Rectangle 3"/>
          <p:cNvSpPr>
            <a:spLocks noGrp="1" noChangeArrowheads="1"/>
          </p:cNvSpPr>
          <p:nvPr>
            <p:ph type="subTitle" idx="1"/>
          </p:nvPr>
        </p:nvSpPr>
        <p:spPr>
          <a:xfrm>
            <a:off x="1377950" y="2686051"/>
            <a:ext cx="6400800" cy="1295400"/>
          </a:xfrm>
        </p:spPr>
        <p:txBody>
          <a:bodyPr/>
          <a:lstStyle>
            <a:lvl1pPr marL="0" indent="0" algn="r">
              <a:buFont typeface="Wingdings" pitchFamily="2" charset="2"/>
              <a:buNone/>
              <a:defRPr sz="2400"/>
            </a:lvl1pPr>
          </a:lstStyle>
          <a:p>
            <a:r>
              <a:rPr lang="en-US"/>
              <a:t>Click to edit Master subtitle style</a:t>
            </a:r>
          </a:p>
        </p:txBody>
      </p:sp>
      <p:sp>
        <p:nvSpPr>
          <p:cNvPr id="5" name="Rectangle 4"/>
          <p:cNvSpPr>
            <a:spLocks noGrp="1" noChangeArrowheads="1"/>
          </p:cNvSpPr>
          <p:nvPr>
            <p:ph type="dt" sz="half" idx="10"/>
          </p:nvPr>
        </p:nvSpPr>
        <p:spPr>
          <a:xfrm>
            <a:off x="6350" y="6381752"/>
            <a:ext cx="2133600" cy="476251"/>
          </a:xfrm>
        </p:spPr>
        <p:txBody>
          <a:bodyPr/>
          <a:lstStyle>
            <a:lvl1pPr>
              <a:defRPr/>
            </a:lvl1pPr>
          </a:lstStyle>
          <a:p>
            <a:fld id="{1D8BD707-D9CF-40AE-B4C6-C98DA3205C09}" type="datetimeFigureOut">
              <a:rPr lang="en-US" smtClean="0"/>
              <a:pPr/>
              <a:t>10/27/24</a:t>
            </a:fld>
            <a:endParaRPr lang="en-US"/>
          </a:p>
        </p:txBody>
      </p:sp>
      <p:sp>
        <p:nvSpPr>
          <p:cNvPr id="6" name="Rectangle 5"/>
          <p:cNvSpPr>
            <a:spLocks noGrp="1" noChangeArrowheads="1"/>
          </p:cNvSpPr>
          <p:nvPr>
            <p:ph type="ftr" sz="quarter" idx="11"/>
          </p:nvPr>
        </p:nvSpPr>
        <p:spPr>
          <a:xfrm>
            <a:off x="3124201" y="6381752"/>
            <a:ext cx="2895600" cy="476251"/>
          </a:xfrm>
        </p:spPr>
        <p:txBody>
          <a:bodyPr/>
          <a:lstStyle>
            <a:lvl1pPr>
              <a:defRPr/>
            </a:lvl1pPr>
          </a:lstStyle>
          <a:p>
            <a:endParaRPr lang="en-US"/>
          </a:p>
        </p:txBody>
      </p:sp>
      <p:sp>
        <p:nvSpPr>
          <p:cNvPr id="7" name="Rectangle 6"/>
          <p:cNvSpPr>
            <a:spLocks noGrp="1" noChangeArrowheads="1"/>
          </p:cNvSpPr>
          <p:nvPr>
            <p:ph type="sldNum" sz="quarter" idx="12"/>
          </p:nvPr>
        </p:nvSpPr>
        <p:spPr>
          <a:xfrm>
            <a:off x="7004051" y="6381752"/>
            <a:ext cx="2133600" cy="476251"/>
          </a:xfrm>
        </p:spPr>
        <p:txBody>
          <a:bodyPr/>
          <a:lstStyle>
            <a:lvl1pPr>
              <a:defRPr>
                <a:solidFill>
                  <a:srgbClr val="F8F8F8"/>
                </a:solidFill>
              </a:defRPr>
            </a:lvl1p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10/27/24</a:t>
            </a:fld>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524128"/>
            <a:ext cx="7772400" cy="1362075"/>
          </a:xfrm>
        </p:spPr>
        <p:txBody>
          <a:bodyPr/>
          <a:lstStyle>
            <a:lvl1pPr algn="l">
              <a:defRPr sz="4000" b="1" cap="none" baseline="0"/>
            </a:lvl1pPr>
          </a:lstStyle>
          <a:p>
            <a:r>
              <a:rPr lang="en-US"/>
              <a:t>Click to edit Master title style</a:t>
            </a:r>
          </a:p>
        </p:txBody>
      </p:sp>
      <p:sp>
        <p:nvSpPr>
          <p:cNvPr id="3" name="Text Placeholder 2"/>
          <p:cNvSpPr>
            <a:spLocks noGrp="1"/>
          </p:cNvSpPr>
          <p:nvPr>
            <p:ph type="body" idx="1"/>
          </p:nvPr>
        </p:nvSpPr>
        <p:spPr>
          <a:xfrm>
            <a:off x="722313" y="41386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10/27/24</a:t>
            </a:fld>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a:t>Click to edit Master title style</a:t>
            </a:r>
            <a:endParaRPr lang="en-US" dirty="0"/>
          </a:p>
        </p:txBody>
      </p:sp>
      <p:sp>
        <p:nvSpPr>
          <p:cNvPr id="3" name="Content Placeholder 2"/>
          <p:cNvSpPr>
            <a:spLocks noGrp="1"/>
          </p:cNvSpPr>
          <p:nvPr>
            <p:ph sz="half" idx="1"/>
          </p:nvPr>
        </p:nvSpPr>
        <p:spPr>
          <a:xfrm>
            <a:off x="685800" y="15240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10/27/24</a:t>
            </a:fld>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effectLst/>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6"/>
            <a:ext cx="4040188" cy="639763"/>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6"/>
            <a:ext cx="4041775" cy="639763"/>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10/27/24</a:t>
            </a:fld>
            <a:endParaRPr lang="en-US"/>
          </a:p>
        </p:txBody>
      </p:sp>
      <p:sp>
        <p:nvSpPr>
          <p:cNvPr id="8" name="Rectangle 5"/>
          <p:cNvSpPr>
            <a:spLocks noGrp="1" noChangeArrowheads="1"/>
          </p:cNvSpPr>
          <p:nvPr>
            <p:ph type="ftr" sz="quarter" idx="11"/>
          </p:nvPr>
        </p:nvSpPr>
        <p:spPr/>
        <p:txBody>
          <a:bodyPr/>
          <a:lstStyle>
            <a:lvl1pPr>
              <a:defRPr/>
            </a:lvl1pPr>
          </a:lstStyle>
          <a:p>
            <a:endParaRPr lang="en-US"/>
          </a:p>
        </p:txBody>
      </p:sp>
      <p:sp>
        <p:nvSpPr>
          <p:cNvPr id="9"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10/27/24</a:t>
            </a:fld>
            <a:endParaRPr lang="en-US"/>
          </a:p>
        </p:txBody>
      </p:sp>
      <p:sp>
        <p:nvSpPr>
          <p:cNvPr id="4" name="Rectangle 5"/>
          <p:cNvSpPr>
            <a:spLocks noGrp="1" noChangeArrowheads="1"/>
          </p:cNvSpPr>
          <p:nvPr>
            <p:ph type="ftr" sz="quarter" idx="11"/>
          </p:nvPr>
        </p:nvSpPr>
        <p:spPr/>
        <p:txBody>
          <a:bodyPr/>
          <a:lstStyle>
            <a:lvl1pPr>
              <a:defRPr/>
            </a:lvl1pPr>
          </a:lstStyle>
          <a:p>
            <a:endParaRPr lang="en-US"/>
          </a:p>
        </p:txBody>
      </p:sp>
      <p:sp>
        <p:nvSpPr>
          <p:cNvPr id="5"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10/27/24</a:t>
            </a:fld>
            <a:endParaRPr lang="en-US"/>
          </a:p>
        </p:txBody>
      </p:sp>
      <p:sp>
        <p:nvSpPr>
          <p:cNvPr id="3" name="Rectangle 5"/>
          <p:cNvSpPr>
            <a:spLocks noGrp="1" noChangeArrowheads="1"/>
          </p:cNvSpPr>
          <p:nvPr>
            <p:ph type="ftr" sz="quarter" idx="11"/>
          </p:nvPr>
        </p:nvSpPr>
        <p:spPr/>
        <p:txBody>
          <a:bodyPr/>
          <a:lstStyle>
            <a:lvl1pPr>
              <a:defRPr/>
            </a:lvl1pPr>
          </a:lstStyle>
          <a:p>
            <a:endParaRPr lang="en-US"/>
          </a:p>
        </p:txBody>
      </p:sp>
      <p:sp>
        <p:nvSpPr>
          <p:cNvPr id="4"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2"/>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10/27/24</a:t>
            </a:fld>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47396B-19C2-314E-AFB1-E840D6CB491E}" type="datetimeFigureOut">
              <a:rPr lang="en-US" smtClean="0"/>
              <a:t>10/27/24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CDEE3A-FE2A-5447-BE95-78E69DB16AFE}" type="slidenum">
              <a:rPr lang="en-US" smtClean="0"/>
              <a:t>‹#›</a:t>
            </a:fld>
            <a:endParaRPr lang="en-US"/>
          </a:p>
        </p:txBody>
      </p:sp>
    </p:spTree>
    <p:extLst>
      <p:ext uri="{BB962C8B-B14F-4D97-AF65-F5344CB8AC3E}">
        <p14:creationId xmlns:p14="http://schemas.microsoft.com/office/powerpoint/2010/main" val="6015116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3"/>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10/27/24</a:t>
            </a:fld>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10/27/24</a:t>
            </a:fld>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0000" y="0"/>
            <a:ext cx="21082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5400" y="0"/>
            <a:ext cx="61722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10/27/24</a:t>
            </a:fld>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7"/>
            <a:ext cx="5486400" cy="1097543"/>
          </a:xfrm>
          <a:prstGeom prst="rect">
            <a:avLst/>
          </a:prstGeom>
          <a:noFill/>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3"/>
            <a:ext cx="7772400" cy="1362075"/>
          </a:xfrm>
          <a:solidFill>
            <a:srgbClr val="FFFF99"/>
          </a:solidFill>
        </p:spPr>
        <p:txBody>
          <a:bodyPr anchor="ctr"/>
          <a:lstStyle>
            <a:lvl1pPr algn="ctr">
              <a:defRPr sz="30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5"/>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3"/>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3"/>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5"/>
            <a:ext cx="4040188"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5"/>
            <a:ext cx="4041775"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1"/>
            <a:ext cx="7772400" cy="1362075"/>
          </a:xfrm>
          <a:solidFill>
            <a:srgbClr val="FFFF99"/>
          </a:solidFill>
        </p:spPr>
        <p:txBody>
          <a:bodyPr anchor="ctr"/>
          <a:lstStyle>
            <a:lvl1pPr algn="ctr">
              <a:defRPr sz="40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47396B-19C2-314E-AFB1-E840D6CB491E}" type="datetimeFigureOut">
              <a:rPr lang="en-US" smtClean="0"/>
              <a:t>10/27/24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CDEE3A-FE2A-5447-BE95-78E69DB16AFE}" type="slidenum">
              <a:rPr lang="en-US" smtClean="0"/>
              <a:t>‹#›</a:t>
            </a:fld>
            <a:endParaRPr lang="en-US"/>
          </a:p>
        </p:txBody>
      </p:sp>
    </p:spTree>
    <p:extLst>
      <p:ext uri="{BB962C8B-B14F-4D97-AF65-F5344CB8AC3E}">
        <p14:creationId xmlns:p14="http://schemas.microsoft.com/office/powerpoint/2010/main" val="14005566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1"/>
            <a:ext cx="3008313" cy="1162051"/>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2"/>
            <a:ext cx="5486400" cy="566739"/>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1792288" y="5367340"/>
            <a:ext cx="5486400" cy="8048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0" y="0"/>
            <a:ext cx="8686800" cy="11433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1" name="Shape 71"/>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72" name="Shape 72"/>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720089" y="2362200"/>
            <a:ext cx="7772400" cy="1362000"/>
          </a:xfrm>
          <a:prstGeom prst="rect">
            <a:avLst/>
          </a:prstGeom>
          <a:solidFill>
            <a:srgbClr val="FFFF99"/>
          </a:solid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6" name="Shape 76"/>
          <p:cNvSpPr txBox="1">
            <a:spLocks noGrp="1"/>
          </p:cNvSpPr>
          <p:nvPr>
            <p:ph type="body" idx="1"/>
          </p:nvPr>
        </p:nvSpPr>
        <p:spPr>
          <a:xfrm>
            <a:off x="722312" y="3744912"/>
            <a:ext cx="7772400" cy="1500300"/>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78" name="Shape 78"/>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82" name="Shape 82"/>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57200" y="273050"/>
            <a:ext cx="3008400" cy="1161900"/>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2" name="Shape 102"/>
          <p:cNvSpPr txBox="1">
            <a:spLocks noGrp="1"/>
          </p:cNvSpPr>
          <p:nvPr>
            <p:ph type="body" idx="1"/>
          </p:nvPr>
        </p:nvSpPr>
        <p:spPr>
          <a:xfrm>
            <a:off x="3575050" y="273050"/>
            <a:ext cx="5111700" cy="58527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body" idx="2"/>
          </p:nvPr>
        </p:nvSpPr>
        <p:spPr>
          <a:xfrm>
            <a:off x="457200" y="1435100"/>
            <a:ext cx="3008400" cy="4691100"/>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105" name="Shape 105"/>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1792288" y="4800600"/>
            <a:ext cx="5486400" cy="566700"/>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9" name="Shape 109"/>
          <p:cNvSpPr>
            <a:spLocks noGrp="1"/>
          </p:cNvSpPr>
          <p:nvPr>
            <p:ph type="pic" idx="2"/>
          </p:nvPr>
        </p:nvSpPr>
        <p:spPr>
          <a:xfrm>
            <a:off x="1792288" y="612775"/>
            <a:ext cx="5486400"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body" idx="1"/>
          </p:nvPr>
        </p:nvSpPr>
        <p:spPr>
          <a:xfrm>
            <a:off x="1792288" y="5367337"/>
            <a:ext cx="5486400" cy="804900"/>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112" name="Shape 112"/>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0" y="0"/>
            <a:ext cx="8686800" cy="11433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6" name="Shape 116"/>
          <p:cNvSpPr txBox="1">
            <a:spLocks noGrp="1"/>
          </p:cNvSpPr>
          <p:nvPr>
            <p:ph type="body" idx="1"/>
          </p:nvPr>
        </p:nvSpPr>
        <p:spPr>
          <a:xfrm rot="5400000">
            <a:off x="2308950" y="-251550"/>
            <a:ext cx="4526100"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118" name="Shape 118"/>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9" name="Shape 11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47396B-19C2-314E-AFB1-E840D6CB491E}" type="datetimeFigureOut">
              <a:rPr lang="en-US" smtClean="0"/>
              <a:t>10/27/24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CDEE3A-FE2A-5447-BE95-78E69DB16AFE}" type="slidenum">
              <a:rPr lang="en-US" smtClean="0"/>
              <a:t>‹#›</a:t>
            </a:fld>
            <a:endParaRPr lang="en-US"/>
          </a:p>
        </p:txBody>
      </p:sp>
    </p:spTree>
    <p:extLst>
      <p:ext uri="{BB962C8B-B14F-4D97-AF65-F5344CB8AC3E}">
        <p14:creationId xmlns:p14="http://schemas.microsoft.com/office/powerpoint/2010/main" val="5870256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rot="5400000">
            <a:off x="4732350" y="2171687"/>
            <a:ext cx="5851500" cy="20574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2" name="Shape 122"/>
          <p:cNvSpPr txBox="1">
            <a:spLocks noGrp="1"/>
          </p:cNvSpPr>
          <p:nvPr>
            <p:ph type="body" idx="1"/>
          </p:nvPr>
        </p:nvSpPr>
        <p:spPr>
          <a:xfrm rot="5400000">
            <a:off x="541350" y="190487"/>
            <a:ext cx="5851500" cy="60198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124" name="Shape 124"/>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5" name="Shape 12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4" name="Shape 24"/>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26" name="Shape 2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srgbClr val="000000"/>
                </a:solidFill>
              </a:rPr>
              <a:pPr/>
              <a:t>10/27/24</a:t>
            </a:fld>
            <a:endParaRPr lang="en-US">
              <a:solidFill>
                <a:srgbClr val="000000"/>
              </a:solidFill>
            </a:endParaRP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9" name="Shape 99"/>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marL="342900" marR="0" lvl="0" indent="-139700" algn="l" rtl="0">
              <a:spcBef>
                <a:spcPts val="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0" name="Shape 100"/>
          <p:cNvSpPr txBox="1">
            <a:spLocks noGrp="1"/>
          </p:cNvSpPr>
          <p:nvPr>
            <p:ph type="sldNum" idx="12"/>
          </p:nvPr>
        </p:nvSpPr>
        <p:spPr>
          <a:xfrm>
            <a:off x="8472457" y="6217621"/>
            <a:ext cx="548700" cy="524700"/>
          </a:xfrm>
          <a:prstGeom prst="rect">
            <a:avLst/>
          </a:prstGeom>
          <a:noFill/>
          <a:ln>
            <a:noFill/>
          </a:ln>
        </p:spPr>
        <p:txBody>
          <a:bodyPr lIns="91425" tIns="91425" rIns="91425" bIns="91425" anchor="ctr" anchorCtr="0">
            <a:noAutofit/>
          </a:bodyPr>
          <a:lstStyle/>
          <a:p>
            <a:pPr algn="r">
              <a:buClr>
                <a:srgbClr val="888888"/>
              </a:buClr>
              <a:buSzPct val="25000"/>
              <a:buFont typeface="Arial"/>
              <a:buNone/>
            </a:pPr>
            <a:fld id="{00000000-1234-1234-1234-123412341234}" type="slidenum">
              <a:rPr lang="en-US" sz="1200">
                <a:solidFill>
                  <a:srgbClr val="888888"/>
                </a:solidFill>
              </a:rPr>
              <a:pPr algn="r">
                <a:buClr>
                  <a:srgbClr val="888888"/>
                </a:buClr>
                <a:buSzPct val="25000"/>
                <a:buFont typeface="Arial"/>
                <a:buNone/>
              </a:pPr>
              <a:t>‹#›</a:t>
            </a:fld>
            <a:endParaRPr lang="en-US" sz="1200">
              <a:solidFill>
                <a:srgbClr val="888888"/>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647396B-19C2-314E-AFB1-E840D6CB491E}"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5"/>
            <a:ext cx="5486400" cy="1097543"/>
          </a:xfrm>
          <a:prstGeom prst="rect">
            <a:avLst/>
          </a:prstGeom>
          <a:noFill/>
        </p:spPr>
      </p:pic>
    </p:spTree>
    <p:extLst>
      <p:ext uri="{BB962C8B-B14F-4D97-AF65-F5344CB8AC3E}">
        <p14:creationId xmlns:p14="http://schemas.microsoft.com/office/powerpoint/2010/main" val="17390140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47396B-19C2-314E-AFB1-E840D6CB491E}"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88566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1"/>
            <a:ext cx="7772400" cy="1362075"/>
          </a:xfrm>
          <a:solidFill>
            <a:srgbClr val="FFFF99"/>
          </a:solidFill>
        </p:spPr>
        <p:txBody>
          <a:bodyPr anchor="ctr"/>
          <a:lstStyle>
            <a:lvl1pPr algn="ctr">
              <a:defRPr sz="40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47396B-19C2-314E-AFB1-E840D6CB491E}"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11771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47396B-19C2-314E-AFB1-E840D6CB491E}"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74649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47396B-19C2-314E-AFB1-E840D6CB491E}" type="datetimeFigureOut">
              <a:rPr lang="en-US" smtClean="0">
                <a:solidFill>
                  <a:prstClr val="black"/>
                </a:solidFill>
              </a:rPr>
              <a:pPr/>
              <a:t>10/27/24</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70250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47396B-19C2-314E-AFB1-E840D6CB491E}" type="datetimeFigureOut">
              <a:rPr lang="en-US" smtClean="0">
                <a:solidFill>
                  <a:prstClr val="black"/>
                </a:solidFill>
              </a:rPr>
              <a:pPr/>
              <a:t>10/27/24</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0487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47396B-19C2-314E-AFB1-E840D6CB491E}" type="datetimeFigureOut">
              <a:rPr lang="en-US" smtClean="0"/>
              <a:t>10/27/24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CDEE3A-FE2A-5447-BE95-78E69DB16AFE}" type="slidenum">
              <a:rPr lang="en-US" smtClean="0"/>
              <a:t>‹#›</a:t>
            </a:fld>
            <a:endParaRPr lang="en-US"/>
          </a:p>
        </p:txBody>
      </p:sp>
    </p:spTree>
    <p:extLst>
      <p:ext uri="{BB962C8B-B14F-4D97-AF65-F5344CB8AC3E}">
        <p14:creationId xmlns:p14="http://schemas.microsoft.com/office/powerpoint/2010/main" val="6001075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7396B-19C2-314E-AFB1-E840D6CB491E}" type="datetimeFigureOut">
              <a:rPr lang="en-US" smtClean="0">
                <a:solidFill>
                  <a:prstClr val="black"/>
                </a:solidFill>
              </a:rPr>
              <a:pPr/>
              <a:t>10/27/24</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07947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47396B-19C2-314E-AFB1-E840D6CB491E}"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67250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47396B-19C2-314E-AFB1-E840D6CB491E}"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96197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47396B-19C2-314E-AFB1-E840D6CB491E}"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9211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47396B-19C2-314E-AFB1-E840D6CB491E}"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45236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130" indent="0" algn="ctr">
              <a:buNone/>
              <a:defRPr>
                <a:solidFill>
                  <a:schemeClr val="tx1">
                    <a:tint val="75000"/>
                  </a:schemeClr>
                </a:solidFill>
              </a:defRPr>
            </a:lvl2pPr>
            <a:lvl3pPr marL="914259" indent="0" algn="ctr">
              <a:buNone/>
              <a:defRPr>
                <a:solidFill>
                  <a:schemeClr val="tx1">
                    <a:tint val="75000"/>
                  </a:schemeClr>
                </a:solidFill>
              </a:defRPr>
            </a:lvl3pPr>
            <a:lvl4pPr marL="1371390" indent="0" algn="ctr">
              <a:buNone/>
              <a:defRPr>
                <a:solidFill>
                  <a:schemeClr val="tx1">
                    <a:tint val="75000"/>
                  </a:schemeClr>
                </a:solidFill>
              </a:defRPr>
            </a:lvl4pPr>
            <a:lvl5pPr marL="1828519" indent="0" algn="ctr">
              <a:buNone/>
              <a:defRPr>
                <a:solidFill>
                  <a:schemeClr val="tx1">
                    <a:tint val="75000"/>
                  </a:schemeClr>
                </a:solidFill>
              </a:defRPr>
            </a:lvl5pPr>
            <a:lvl6pPr marL="2285649" indent="0" algn="ctr">
              <a:buNone/>
              <a:defRPr>
                <a:solidFill>
                  <a:schemeClr val="tx1">
                    <a:tint val="75000"/>
                  </a:schemeClr>
                </a:solidFill>
              </a:defRPr>
            </a:lvl6pPr>
            <a:lvl7pPr marL="2742780" indent="0" algn="ctr">
              <a:buNone/>
              <a:defRPr>
                <a:solidFill>
                  <a:schemeClr val="tx1">
                    <a:tint val="75000"/>
                  </a:schemeClr>
                </a:solidFill>
              </a:defRPr>
            </a:lvl7pPr>
            <a:lvl8pPr marL="3199908" indent="0" algn="ctr">
              <a:buNone/>
              <a:defRPr>
                <a:solidFill>
                  <a:schemeClr val="tx1">
                    <a:tint val="75000"/>
                  </a:schemeClr>
                </a:solidFill>
              </a:defRPr>
            </a:lvl8pPr>
            <a:lvl9pPr marL="365703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872337" y="4916715"/>
            <a:ext cx="5486400" cy="1097543"/>
          </a:xfrm>
          <a:prstGeom prst="rect">
            <a:avLst/>
          </a:prstGeom>
          <a:noFill/>
        </p:spPr>
      </p:pic>
    </p:spTree>
    <p:extLst>
      <p:ext uri="{BB962C8B-B14F-4D97-AF65-F5344CB8AC3E}">
        <p14:creationId xmlns:p14="http://schemas.microsoft.com/office/powerpoint/2010/main" val="4258748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77931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4"/>
            <a:ext cx="7772400" cy="1362075"/>
          </a:xfrm>
          <a:solidFill>
            <a:srgbClr val="FFFF99"/>
          </a:solidFill>
        </p:spPr>
        <p:txBody>
          <a:bodyPr anchor="t"/>
          <a:lstStyle>
            <a:lvl1pPr algn="l">
              <a:defRPr sz="40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6"/>
            <a:ext cx="7772400" cy="1500187"/>
          </a:xfrm>
        </p:spPr>
        <p:txBody>
          <a:bodyPr anchor="b"/>
          <a:lstStyle>
            <a:lvl1pPr marL="0" indent="0">
              <a:buNone/>
              <a:defRPr sz="2000">
                <a:solidFill>
                  <a:schemeClr val="tx1">
                    <a:tint val="75000"/>
                  </a:schemeClr>
                </a:solidFill>
              </a:defRPr>
            </a:lvl1pPr>
            <a:lvl2pPr marL="457130" indent="0">
              <a:buNone/>
              <a:defRPr sz="1800">
                <a:solidFill>
                  <a:schemeClr val="tx1">
                    <a:tint val="75000"/>
                  </a:schemeClr>
                </a:solidFill>
              </a:defRPr>
            </a:lvl2pPr>
            <a:lvl3pPr marL="914259" indent="0">
              <a:buNone/>
              <a:defRPr sz="1600">
                <a:solidFill>
                  <a:schemeClr val="tx1">
                    <a:tint val="75000"/>
                  </a:schemeClr>
                </a:solidFill>
              </a:defRPr>
            </a:lvl3pPr>
            <a:lvl4pPr marL="1371390" indent="0">
              <a:buNone/>
              <a:defRPr sz="1400">
                <a:solidFill>
                  <a:schemeClr val="tx1">
                    <a:tint val="75000"/>
                  </a:schemeClr>
                </a:solidFill>
              </a:defRPr>
            </a:lvl4pPr>
            <a:lvl5pPr marL="1828519" indent="0">
              <a:buNone/>
              <a:defRPr sz="1400">
                <a:solidFill>
                  <a:schemeClr val="tx1">
                    <a:tint val="75000"/>
                  </a:schemeClr>
                </a:solidFill>
              </a:defRPr>
            </a:lvl5pPr>
            <a:lvl6pPr marL="2285649" indent="0">
              <a:buNone/>
              <a:defRPr sz="1400">
                <a:solidFill>
                  <a:schemeClr val="tx1">
                    <a:tint val="75000"/>
                  </a:schemeClr>
                </a:solidFill>
              </a:defRPr>
            </a:lvl6pPr>
            <a:lvl7pPr marL="2742780" indent="0">
              <a:buNone/>
              <a:defRPr sz="1400">
                <a:solidFill>
                  <a:schemeClr val="tx1">
                    <a:tint val="75000"/>
                  </a:schemeClr>
                </a:solidFill>
              </a:defRPr>
            </a:lvl7pPr>
            <a:lvl8pPr marL="3199908" indent="0">
              <a:buNone/>
              <a:defRPr sz="1400">
                <a:solidFill>
                  <a:schemeClr val="tx1">
                    <a:tint val="75000"/>
                  </a:schemeClr>
                </a:solidFill>
              </a:defRPr>
            </a:lvl8pPr>
            <a:lvl9pPr marL="365703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10726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11630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6"/>
            <a:ext cx="4040188" cy="639763"/>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6"/>
            <a:ext cx="4041775" cy="639763"/>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solidFill>
              </a:rPr>
              <a:pPr/>
              <a:t>10/27/24</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79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47396B-19C2-314E-AFB1-E840D6CB491E}" type="datetimeFigureOut">
              <a:rPr lang="en-US" smtClean="0"/>
              <a:t>10/27/24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CDEE3A-FE2A-5447-BE95-78E69DB16AFE}" type="slidenum">
              <a:rPr lang="en-US" smtClean="0"/>
              <a:t>‹#›</a:t>
            </a:fld>
            <a:endParaRPr lang="en-US"/>
          </a:p>
        </p:txBody>
      </p:sp>
    </p:spTree>
    <p:extLst>
      <p:ext uri="{BB962C8B-B14F-4D97-AF65-F5344CB8AC3E}">
        <p14:creationId xmlns:p14="http://schemas.microsoft.com/office/powerpoint/2010/main" val="14249411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solidFill>
              </a:rPr>
              <a:pPr/>
              <a:t>10/27/24</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88258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solidFill>
              </a:rPr>
              <a:pPr/>
              <a:t>10/27/24</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63765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2"/>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57886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3"/>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88792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92179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873621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
        <p:cNvGrpSpPr/>
        <p:nvPr/>
      </p:nvGrpSpPr>
      <p:grpSpPr>
        <a:xfrm>
          <a:off x="0" y="0"/>
          <a:ext cx="0" cy="0"/>
          <a:chOff x="0" y="0"/>
          <a:chExt cx="0" cy="0"/>
        </a:xfrm>
      </p:grpSpPr>
      <p:sp>
        <p:nvSpPr>
          <p:cNvPr id="13" name="Shape 13"/>
          <p:cNvSpPr txBox="1">
            <a:spLocks noGrp="1"/>
          </p:cNvSpPr>
          <p:nvPr>
            <p:ph type="title"/>
          </p:nvPr>
        </p:nvSpPr>
        <p:spPr>
          <a:xfrm>
            <a:off x="0" y="280414"/>
            <a:ext cx="8686800" cy="992399"/>
          </a:xfrm>
          <a:prstGeom prst="rect">
            <a:avLst/>
          </a:prstGeom>
          <a:noFill/>
          <a:ln>
            <a:noFill/>
          </a:ln>
        </p:spPr>
        <p:txBody>
          <a:bodyPr lIns="91425" tIns="91425" rIns="91425" bIns="91425" anchor="t" anchorCtr="0"/>
          <a:lstStyle>
            <a:lvl1pPr marL="0" indent="0" rtl="0">
              <a:defRPr>
                <a:solidFill>
                  <a:schemeClr val="lt1"/>
                </a:solidFill>
              </a:defRPr>
            </a:lvl1pPr>
            <a:lvl2pPr rtl="0">
              <a:defRPr>
                <a:solidFill>
                  <a:schemeClr val="lt1"/>
                </a:solidFill>
              </a:defRPr>
            </a:lvl2pPr>
            <a:lvl3pPr rtl="0">
              <a:defRPr>
                <a:solidFill>
                  <a:schemeClr val="lt1"/>
                </a:solidFill>
              </a:defRPr>
            </a:lvl3pPr>
            <a:lvl4pPr rtl="0">
              <a:defRPr>
                <a:solidFill>
                  <a:schemeClr val="lt1"/>
                </a:solidFill>
              </a:defRPr>
            </a:lvl4pPr>
            <a:lvl5pPr rtl="0">
              <a:defRPr>
                <a:solidFill>
                  <a:schemeClr val="lt1"/>
                </a:solidFill>
              </a:defRPr>
            </a:lvl5pPr>
            <a:lvl6pPr rtl="0">
              <a:defRPr>
                <a:solidFill>
                  <a:schemeClr val="lt1"/>
                </a:solidFill>
              </a:defRPr>
            </a:lvl6pPr>
            <a:lvl7pPr rtl="0">
              <a:defRPr>
                <a:solidFill>
                  <a:schemeClr val="lt1"/>
                </a:solidFill>
              </a:defRPr>
            </a:lvl7pPr>
            <a:lvl8pPr rtl="0">
              <a:defRPr>
                <a:solidFill>
                  <a:schemeClr val="lt1"/>
                </a:solidFill>
              </a:defRPr>
            </a:lvl8pPr>
            <a:lvl9pPr rtl="0">
              <a:defRPr>
                <a:solidFill>
                  <a:schemeClr val="lt1"/>
                </a:solidFill>
              </a:defRPr>
            </a:lvl9pPr>
          </a:lstStyle>
          <a:p>
            <a:endParaRPr dirty="0"/>
          </a:p>
        </p:txBody>
      </p:sp>
      <p:sp>
        <p:nvSpPr>
          <p:cNvPr id="14" name="Shape 14"/>
          <p:cNvSpPr txBox="1">
            <a:spLocks noGrp="1"/>
          </p:cNvSpPr>
          <p:nvPr>
            <p:ph type="body" idx="1"/>
          </p:nvPr>
        </p:nvSpPr>
        <p:spPr>
          <a:xfrm>
            <a:off x="457200" y="1947333"/>
            <a:ext cx="8229600" cy="4620299"/>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extLst>
      <p:ext uri="{BB962C8B-B14F-4D97-AF65-F5344CB8AC3E}">
        <p14:creationId xmlns:p14="http://schemas.microsoft.com/office/powerpoint/2010/main" val="20838577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7"/>
            <a:ext cx="5486400" cy="1097543"/>
          </a:xfrm>
          <a:prstGeom prst="rect">
            <a:avLst/>
          </a:prstGeom>
          <a:noFill/>
        </p:spPr>
      </p:pic>
    </p:spTree>
    <p:extLst>
      <p:ext uri="{BB962C8B-B14F-4D97-AF65-F5344CB8AC3E}">
        <p14:creationId xmlns:p14="http://schemas.microsoft.com/office/powerpoint/2010/main" val="22211447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093900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3"/>
            <a:ext cx="7772400" cy="1362075"/>
          </a:xfrm>
          <a:solidFill>
            <a:srgbClr val="FFFF99"/>
          </a:solidFill>
        </p:spPr>
        <p:txBody>
          <a:bodyPr anchor="ctr"/>
          <a:lstStyle>
            <a:lvl1pPr algn="ctr">
              <a:defRPr sz="30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5"/>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8022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7396B-19C2-314E-AFB1-E840D6CB491E}" type="datetimeFigureOut">
              <a:rPr lang="en-US" smtClean="0"/>
              <a:t>10/27/24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CDEE3A-FE2A-5447-BE95-78E69DB16AFE}" type="slidenum">
              <a:rPr lang="en-US" smtClean="0"/>
              <a:t>‹#›</a:t>
            </a:fld>
            <a:endParaRPr lang="en-US"/>
          </a:p>
        </p:txBody>
      </p:sp>
    </p:spTree>
    <p:extLst>
      <p:ext uri="{BB962C8B-B14F-4D97-AF65-F5344CB8AC3E}">
        <p14:creationId xmlns:p14="http://schemas.microsoft.com/office/powerpoint/2010/main" val="2485960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3"/>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3"/>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379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5"/>
            <a:ext cx="4040188"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5"/>
            <a:ext cx="4041775"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2971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63037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17707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1"/>
            <a:ext cx="3008313" cy="1162051"/>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4307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2"/>
            <a:ext cx="5486400" cy="566739"/>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1792288" y="5367340"/>
            <a:ext cx="5486400" cy="8048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09678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85764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02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47396B-19C2-314E-AFB1-E840D6CB491E}" type="datetimeFigureOut">
              <a:rPr lang="en-US" smtClean="0"/>
              <a:t>10/27/24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CDEE3A-FE2A-5447-BE95-78E69DB16AFE}" type="slidenum">
              <a:rPr lang="en-US" smtClean="0"/>
              <a:t>‹#›</a:t>
            </a:fld>
            <a:endParaRPr lang="en-US"/>
          </a:p>
        </p:txBody>
      </p:sp>
    </p:spTree>
    <p:extLst>
      <p:ext uri="{BB962C8B-B14F-4D97-AF65-F5344CB8AC3E}">
        <p14:creationId xmlns:p14="http://schemas.microsoft.com/office/powerpoint/2010/main" val="1297934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47396B-19C2-314E-AFB1-E840D6CB491E}" type="datetimeFigureOut">
              <a:rPr lang="en-US" smtClean="0"/>
              <a:t>10/27/24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CDEE3A-FE2A-5447-BE95-78E69DB16AFE}" type="slidenum">
              <a:rPr lang="en-US" smtClean="0"/>
              <a:t>‹#›</a:t>
            </a:fld>
            <a:endParaRPr lang="en-US"/>
          </a:p>
        </p:txBody>
      </p:sp>
    </p:spTree>
    <p:extLst>
      <p:ext uri="{BB962C8B-B14F-4D97-AF65-F5344CB8AC3E}">
        <p14:creationId xmlns:p14="http://schemas.microsoft.com/office/powerpoint/2010/main" val="238826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6.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solidFill>
              </a:defRPr>
            </a:lvl1pPr>
          </a:lstStyle>
          <a:p>
            <a:fld id="{2647396B-19C2-314E-AFB1-E840D6CB491E}" type="datetimeFigureOut">
              <a:rPr lang="en-US" smtClean="0"/>
              <a:t>10/27/24</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CDEE3A-FE2A-5447-BE95-78E69DB16AFE}" type="slidenum">
              <a:rPr lang="en-US" smtClean="0"/>
              <a:t>‹#›</a:t>
            </a:fld>
            <a:endParaRPr lang="en-US"/>
          </a:p>
        </p:txBody>
      </p:sp>
    </p:spTree>
    <p:extLst>
      <p:ext uri="{BB962C8B-B14F-4D97-AF65-F5344CB8AC3E}">
        <p14:creationId xmlns:p14="http://schemas.microsoft.com/office/powerpoint/2010/main" val="9072701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5400" y="0"/>
            <a:ext cx="7772400" cy="990600"/>
          </a:xfrm>
          <a:prstGeom prst="rect">
            <a:avLst/>
          </a:prstGeom>
          <a:noFill/>
          <a:ln w="9525">
            <a:noFill/>
            <a:miter lim="800000"/>
            <a:headEnd/>
            <a:tailEnd/>
          </a:ln>
          <a:effectLst/>
        </p:spPr>
        <p:txBody>
          <a:bodyPr vert="horz" wrap="square" lIns="91425" tIns="45713" rIns="91425" bIns="45713" numCol="1" anchor="t" anchorCtr="0" compatLnSpc="1">
            <a:prstTxWarp prst="textNoShape">
              <a:avLst/>
            </a:prstTxWarp>
          </a:bodyPr>
          <a:lstStyle/>
          <a:p>
            <a:pPr lvl="0"/>
            <a:r>
              <a:rPr lang="en-US" dirty="0"/>
              <a:t>Title style</a:t>
            </a:r>
          </a:p>
        </p:txBody>
      </p:sp>
      <p:sp>
        <p:nvSpPr>
          <p:cNvPr id="1027" name="Rectangle 3"/>
          <p:cNvSpPr>
            <a:spLocks noGrp="1" noChangeArrowheads="1"/>
          </p:cNvSpPr>
          <p:nvPr>
            <p:ph type="body" idx="1"/>
          </p:nvPr>
        </p:nvSpPr>
        <p:spPr bwMode="auto">
          <a:xfrm>
            <a:off x="685800" y="1524000"/>
            <a:ext cx="7772400" cy="4572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p:cNvSpPr>
            <a:spLocks noGrp="1" noChangeArrowheads="1"/>
          </p:cNvSpPr>
          <p:nvPr>
            <p:ph type="dt" sz="half" idx="2"/>
          </p:nvPr>
        </p:nvSpPr>
        <p:spPr bwMode="auto">
          <a:xfrm>
            <a:off x="57150" y="6356351"/>
            <a:ext cx="1905000" cy="457200"/>
          </a:xfrm>
          <a:prstGeom prst="rect">
            <a:avLst/>
          </a:prstGeom>
          <a:noFill/>
          <a:ln w="9525">
            <a:noFill/>
            <a:miter lim="800000"/>
            <a:headEnd/>
            <a:tailEnd/>
          </a:ln>
          <a:effectLst/>
        </p:spPr>
        <p:txBody>
          <a:bodyPr vert="horz" wrap="square" lIns="91425" tIns="45713" rIns="91425" bIns="45713" numCol="1" anchor="t" anchorCtr="0" compatLnSpc="1">
            <a:prstTxWarp prst="textNoShape">
              <a:avLst/>
            </a:prstTxWarp>
          </a:bodyPr>
          <a:lstStyle>
            <a:lvl1pPr fontAlgn="base">
              <a:spcBef>
                <a:spcPct val="0"/>
              </a:spcBef>
              <a:spcAft>
                <a:spcPct val="0"/>
              </a:spcAft>
              <a:buFontTx/>
              <a:buNone/>
              <a:defRPr sz="1400">
                <a:solidFill>
                  <a:srgbClr val="000000"/>
                </a:solidFill>
                <a:latin typeface="Arial"/>
                <a:cs typeface="Arial" charset="0"/>
              </a:defRPr>
            </a:lvl1pPr>
          </a:lstStyle>
          <a:p>
            <a:pPr defTabSz="914259"/>
            <a:fld id="{1D8BD707-D9CF-40AE-B4C6-C98DA3205C09}" type="datetimeFigureOut">
              <a:rPr lang="en-US" smtClean="0"/>
              <a:pPr defTabSz="914259"/>
              <a:t>10/27/24</a:t>
            </a:fld>
            <a:endParaRPr lang="en-US"/>
          </a:p>
        </p:txBody>
      </p:sp>
      <p:sp>
        <p:nvSpPr>
          <p:cNvPr id="9221" name="Rectangle 5"/>
          <p:cNvSpPr>
            <a:spLocks noGrp="1" noChangeArrowheads="1"/>
          </p:cNvSpPr>
          <p:nvPr>
            <p:ph type="ftr" sz="quarter" idx="3"/>
          </p:nvPr>
        </p:nvSpPr>
        <p:spPr bwMode="auto">
          <a:xfrm>
            <a:off x="3130551" y="6362700"/>
            <a:ext cx="2895600" cy="457200"/>
          </a:xfrm>
          <a:prstGeom prst="rect">
            <a:avLst/>
          </a:prstGeom>
          <a:noFill/>
          <a:ln w="9525">
            <a:noFill/>
            <a:miter lim="800000"/>
            <a:headEnd/>
            <a:tailEnd/>
          </a:ln>
          <a:effectLst/>
        </p:spPr>
        <p:txBody>
          <a:bodyPr vert="horz" wrap="square" lIns="91425" tIns="45713" rIns="91425" bIns="45713" numCol="1" anchor="t" anchorCtr="0" compatLnSpc="1">
            <a:prstTxWarp prst="textNoShape">
              <a:avLst/>
            </a:prstTxWarp>
          </a:bodyPr>
          <a:lstStyle>
            <a:lvl1pPr algn="ctr" fontAlgn="base">
              <a:spcBef>
                <a:spcPct val="0"/>
              </a:spcBef>
              <a:spcAft>
                <a:spcPct val="0"/>
              </a:spcAft>
              <a:buFontTx/>
              <a:buNone/>
              <a:defRPr sz="1400">
                <a:solidFill>
                  <a:srgbClr val="000000"/>
                </a:solidFill>
                <a:latin typeface="Arial"/>
                <a:cs typeface="Arial" charset="0"/>
              </a:defRPr>
            </a:lvl1pPr>
          </a:lstStyle>
          <a:p>
            <a:pPr defTabSz="914259"/>
            <a:endParaRPr lang="en-US"/>
          </a:p>
        </p:txBody>
      </p:sp>
      <p:sp>
        <p:nvSpPr>
          <p:cNvPr id="9222" name="Rectangle 6"/>
          <p:cNvSpPr>
            <a:spLocks noGrp="1" noChangeArrowheads="1"/>
          </p:cNvSpPr>
          <p:nvPr>
            <p:ph type="sldNum" sz="quarter" idx="4"/>
          </p:nvPr>
        </p:nvSpPr>
        <p:spPr bwMode="auto">
          <a:xfrm>
            <a:off x="7175501" y="6350000"/>
            <a:ext cx="1905000" cy="457200"/>
          </a:xfrm>
          <a:prstGeom prst="rect">
            <a:avLst/>
          </a:prstGeom>
          <a:noFill/>
          <a:ln w="9525">
            <a:noFill/>
            <a:miter lim="800000"/>
            <a:headEnd/>
            <a:tailEnd/>
          </a:ln>
          <a:effectLst/>
        </p:spPr>
        <p:txBody>
          <a:bodyPr vert="horz" wrap="square" lIns="91425" tIns="45713" rIns="91425" bIns="45713" numCol="1" anchor="t" anchorCtr="0" compatLnSpc="1">
            <a:prstTxWarp prst="textNoShape">
              <a:avLst/>
            </a:prstTxWarp>
          </a:bodyPr>
          <a:lstStyle>
            <a:lvl1pPr algn="r" fontAlgn="base">
              <a:spcBef>
                <a:spcPct val="0"/>
              </a:spcBef>
              <a:spcAft>
                <a:spcPct val="0"/>
              </a:spcAft>
              <a:buFontTx/>
              <a:buNone/>
              <a:defRPr sz="1400">
                <a:solidFill>
                  <a:prstClr val="black"/>
                </a:solidFill>
                <a:latin typeface="+mn-lt"/>
                <a:cs typeface="Arial" charset="0"/>
              </a:defRPr>
            </a:lvl1pPr>
          </a:lstStyle>
          <a:p>
            <a:pPr defTabSz="914259"/>
            <a:fld id="{B6F15528-21DE-4FAA-801E-634DDDAF4B2B}" type="slidenum">
              <a:rPr lang="en-US" smtClean="0"/>
              <a:pPr defTabSz="914259"/>
              <a:t>‹#›</a:t>
            </a:fld>
            <a:endParaRPr lang="en-US"/>
          </a:p>
        </p:txBody>
      </p:sp>
    </p:spTree>
    <p:extLst>
      <p:ext uri="{BB962C8B-B14F-4D97-AF65-F5344CB8AC3E}">
        <p14:creationId xmlns:p14="http://schemas.microsoft.com/office/powerpoint/2010/main" val="29300759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l" rtl="0" eaLnBrk="1" fontAlgn="base" hangingPunct="1">
        <a:spcBef>
          <a:spcPct val="0"/>
        </a:spcBef>
        <a:spcAft>
          <a:spcPct val="0"/>
        </a:spcAft>
        <a:defRPr sz="4000" b="1">
          <a:solidFill>
            <a:schemeClr val="tx1"/>
          </a:solidFill>
          <a:effectLst>
            <a:outerShdw blurRad="38100" dist="38100" dir="2700000" algn="tl">
              <a:srgbClr val="C0C0C0"/>
            </a:outerShdw>
          </a:effectLst>
          <a:latin typeface="Calibri" pitchFamily="34" charset="0"/>
          <a:ea typeface="+mj-ea"/>
          <a:cs typeface="+mj-cs"/>
        </a:defRPr>
      </a:lvl1pPr>
      <a:lvl2pPr algn="l" rtl="0" eaLnBrk="1" fontAlgn="base" hangingPunct="1">
        <a:spcBef>
          <a:spcPct val="0"/>
        </a:spcBef>
        <a:spcAft>
          <a:spcPct val="0"/>
        </a:spcAft>
        <a:defRPr sz="4000" b="1">
          <a:solidFill>
            <a:schemeClr val="tx1"/>
          </a:solidFill>
          <a:effectLst>
            <a:outerShdw blurRad="38100" dist="38100" dir="2700000" algn="tl">
              <a:srgbClr val="C0C0C0"/>
            </a:outerShdw>
          </a:effectLst>
          <a:latin typeface="Calibri" pitchFamily="34" charset="0"/>
        </a:defRPr>
      </a:lvl2pPr>
      <a:lvl3pPr algn="l" rtl="0" eaLnBrk="1" fontAlgn="base" hangingPunct="1">
        <a:spcBef>
          <a:spcPct val="0"/>
        </a:spcBef>
        <a:spcAft>
          <a:spcPct val="0"/>
        </a:spcAft>
        <a:defRPr sz="4000" b="1">
          <a:solidFill>
            <a:schemeClr val="tx1"/>
          </a:solidFill>
          <a:effectLst>
            <a:outerShdw blurRad="38100" dist="38100" dir="2700000" algn="tl">
              <a:srgbClr val="C0C0C0"/>
            </a:outerShdw>
          </a:effectLst>
          <a:latin typeface="Calibri" pitchFamily="34" charset="0"/>
        </a:defRPr>
      </a:lvl3pPr>
      <a:lvl4pPr algn="l" rtl="0" eaLnBrk="1" fontAlgn="base" hangingPunct="1">
        <a:spcBef>
          <a:spcPct val="0"/>
        </a:spcBef>
        <a:spcAft>
          <a:spcPct val="0"/>
        </a:spcAft>
        <a:defRPr sz="4000" b="1">
          <a:solidFill>
            <a:schemeClr val="tx1"/>
          </a:solidFill>
          <a:effectLst>
            <a:outerShdw blurRad="38100" dist="38100" dir="2700000" algn="tl">
              <a:srgbClr val="C0C0C0"/>
            </a:outerShdw>
          </a:effectLst>
          <a:latin typeface="Calibri" pitchFamily="34" charset="0"/>
        </a:defRPr>
      </a:lvl4pPr>
      <a:lvl5pPr algn="l" rtl="0" eaLnBrk="1" fontAlgn="base" hangingPunct="1">
        <a:spcBef>
          <a:spcPct val="0"/>
        </a:spcBef>
        <a:spcAft>
          <a:spcPct val="0"/>
        </a:spcAft>
        <a:defRPr sz="4000" b="1">
          <a:solidFill>
            <a:schemeClr val="tx1"/>
          </a:solidFill>
          <a:effectLst>
            <a:outerShdw blurRad="38100" dist="38100" dir="2700000" algn="tl">
              <a:srgbClr val="C0C0C0"/>
            </a:outerShdw>
          </a:effectLst>
          <a:latin typeface="Calibri" pitchFamily="34" charset="0"/>
        </a:defRPr>
      </a:lvl5pPr>
      <a:lvl6pPr marL="457130" algn="l" rtl="0" eaLnBrk="1" fontAlgn="base" hangingPunct="1">
        <a:spcBef>
          <a:spcPct val="0"/>
        </a:spcBef>
        <a:spcAft>
          <a:spcPct val="0"/>
        </a:spcAft>
        <a:defRPr sz="3200" b="1" i="1">
          <a:solidFill>
            <a:schemeClr val="tx1"/>
          </a:solidFill>
          <a:effectLst>
            <a:outerShdw blurRad="38100" dist="38100" dir="2700000" algn="tl">
              <a:srgbClr val="C0C0C0"/>
            </a:outerShdw>
          </a:effectLst>
          <a:latin typeface="Arial" charset="0"/>
        </a:defRPr>
      </a:lvl6pPr>
      <a:lvl7pPr marL="914259" algn="l" rtl="0" eaLnBrk="1" fontAlgn="base" hangingPunct="1">
        <a:spcBef>
          <a:spcPct val="0"/>
        </a:spcBef>
        <a:spcAft>
          <a:spcPct val="0"/>
        </a:spcAft>
        <a:defRPr sz="3200" b="1" i="1">
          <a:solidFill>
            <a:schemeClr val="tx1"/>
          </a:solidFill>
          <a:effectLst>
            <a:outerShdw blurRad="38100" dist="38100" dir="2700000" algn="tl">
              <a:srgbClr val="C0C0C0"/>
            </a:outerShdw>
          </a:effectLst>
          <a:latin typeface="Arial" charset="0"/>
        </a:defRPr>
      </a:lvl7pPr>
      <a:lvl8pPr marL="1371390" algn="l" rtl="0" eaLnBrk="1" fontAlgn="base" hangingPunct="1">
        <a:spcBef>
          <a:spcPct val="0"/>
        </a:spcBef>
        <a:spcAft>
          <a:spcPct val="0"/>
        </a:spcAft>
        <a:defRPr sz="3200" b="1" i="1">
          <a:solidFill>
            <a:schemeClr val="tx1"/>
          </a:solidFill>
          <a:effectLst>
            <a:outerShdw blurRad="38100" dist="38100" dir="2700000" algn="tl">
              <a:srgbClr val="C0C0C0"/>
            </a:outerShdw>
          </a:effectLst>
          <a:latin typeface="Arial" charset="0"/>
        </a:defRPr>
      </a:lvl8pPr>
      <a:lvl9pPr marL="1828519" algn="l" rtl="0" eaLnBrk="1" fontAlgn="base" hangingPunct="1">
        <a:spcBef>
          <a:spcPct val="0"/>
        </a:spcBef>
        <a:spcAft>
          <a:spcPct val="0"/>
        </a:spcAft>
        <a:defRPr sz="3200" b="1" i="1">
          <a:solidFill>
            <a:schemeClr val="tx1"/>
          </a:solidFill>
          <a:effectLst>
            <a:outerShdw blurRad="38100" dist="38100" dir="2700000" algn="tl">
              <a:srgbClr val="C0C0C0"/>
            </a:outerShdw>
          </a:effectLst>
          <a:latin typeface="Arial" charset="0"/>
        </a:defRPr>
      </a:lvl9pPr>
    </p:titleStyle>
    <p:bodyStyle>
      <a:lvl1pPr marL="342848" indent="-342848" algn="l" rtl="0" eaLnBrk="1" fontAlgn="base" hangingPunct="1">
        <a:spcBef>
          <a:spcPct val="20000"/>
        </a:spcBef>
        <a:spcAft>
          <a:spcPct val="0"/>
        </a:spcAft>
        <a:buFont typeface="Arial" charset="0"/>
        <a:buChar char="•"/>
        <a:defRPr sz="3200">
          <a:solidFill>
            <a:schemeClr val="tx1"/>
          </a:solidFill>
          <a:latin typeface="Calibri" pitchFamily="34" charset="0"/>
          <a:ea typeface="+mn-ea"/>
          <a:cs typeface="+mn-cs"/>
        </a:defRPr>
      </a:lvl1pPr>
      <a:lvl2pPr marL="742836" indent="-285707" algn="l" rtl="0" eaLnBrk="1" fontAlgn="base" hangingPunct="1">
        <a:spcBef>
          <a:spcPct val="20000"/>
        </a:spcBef>
        <a:spcAft>
          <a:spcPct val="0"/>
        </a:spcAft>
        <a:buFont typeface="Arial" charset="0"/>
        <a:buChar char="•"/>
        <a:defRPr sz="2800">
          <a:solidFill>
            <a:schemeClr val="tx1"/>
          </a:solidFill>
          <a:latin typeface="Calibri" pitchFamily="34" charset="0"/>
        </a:defRPr>
      </a:lvl2pPr>
      <a:lvl3pPr marL="1142824" indent="-228564" algn="l" rtl="0" eaLnBrk="1" fontAlgn="base" hangingPunct="1">
        <a:spcBef>
          <a:spcPct val="20000"/>
        </a:spcBef>
        <a:spcAft>
          <a:spcPct val="0"/>
        </a:spcAft>
        <a:buFont typeface="Arial" charset="0"/>
        <a:buChar char="•"/>
        <a:defRPr sz="2400">
          <a:solidFill>
            <a:schemeClr val="tx1"/>
          </a:solidFill>
          <a:latin typeface="Calibri" pitchFamily="34" charset="0"/>
        </a:defRPr>
      </a:lvl3pPr>
      <a:lvl4pPr marL="1599954" indent="-228564" algn="l" rtl="0" eaLnBrk="1" fontAlgn="base" hangingPunct="1">
        <a:spcBef>
          <a:spcPct val="20000"/>
        </a:spcBef>
        <a:spcAft>
          <a:spcPct val="0"/>
        </a:spcAft>
        <a:buFont typeface="Arial" charset="0"/>
        <a:buChar char="•"/>
        <a:defRPr sz="2000">
          <a:solidFill>
            <a:schemeClr val="tx1"/>
          </a:solidFill>
          <a:latin typeface="Calibri" pitchFamily="34" charset="0"/>
        </a:defRPr>
      </a:lvl4pPr>
      <a:lvl5pPr marL="2057085" indent="-228564" algn="l" rtl="0" eaLnBrk="1" fontAlgn="base" hangingPunct="1">
        <a:spcBef>
          <a:spcPct val="20000"/>
        </a:spcBef>
        <a:spcAft>
          <a:spcPct val="0"/>
        </a:spcAft>
        <a:buFont typeface="Arial" charset="0"/>
        <a:buChar char="•"/>
        <a:defRPr sz="2000">
          <a:solidFill>
            <a:schemeClr val="tx1"/>
          </a:solidFill>
          <a:latin typeface="Calibri" pitchFamily="34" charset="0"/>
        </a:defRPr>
      </a:lvl5pPr>
      <a:lvl6pPr marL="2514215" indent="-228564" algn="l" rtl="0" eaLnBrk="1" fontAlgn="base" hangingPunct="1">
        <a:spcBef>
          <a:spcPct val="20000"/>
        </a:spcBef>
        <a:spcAft>
          <a:spcPct val="0"/>
        </a:spcAft>
        <a:buFont typeface="Wingdings" pitchFamily="2" charset="2"/>
        <a:buChar char="°"/>
        <a:defRPr sz="2000">
          <a:solidFill>
            <a:schemeClr val="tx1"/>
          </a:solidFill>
          <a:latin typeface="+mn-lt"/>
        </a:defRPr>
      </a:lvl6pPr>
      <a:lvl7pPr marL="2971344" indent="-228564" algn="l" rtl="0" eaLnBrk="1" fontAlgn="base" hangingPunct="1">
        <a:spcBef>
          <a:spcPct val="20000"/>
        </a:spcBef>
        <a:spcAft>
          <a:spcPct val="0"/>
        </a:spcAft>
        <a:buFont typeface="Wingdings" pitchFamily="2" charset="2"/>
        <a:buChar char="°"/>
        <a:defRPr sz="2000">
          <a:solidFill>
            <a:schemeClr val="tx1"/>
          </a:solidFill>
          <a:latin typeface="+mn-lt"/>
        </a:defRPr>
      </a:lvl7pPr>
      <a:lvl8pPr marL="3428475" indent="-228564" algn="l" rtl="0" eaLnBrk="1" fontAlgn="base" hangingPunct="1">
        <a:spcBef>
          <a:spcPct val="20000"/>
        </a:spcBef>
        <a:spcAft>
          <a:spcPct val="0"/>
        </a:spcAft>
        <a:buFont typeface="Wingdings" pitchFamily="2" charset="2"/>
        <a:buChar char="°"/>
        <a:defRPr sz="2000">
          <a:solidFill>
            <a:schemeClr val="tx1"/>
          </a:solidFill>
          <a:latin typeface="+mn-lt"/>
        </a:defRPr>
      </a:lvl8pPr>
      <a:lvl9pPr marL="3885603" indent="-228564" algn="l" rtl="0" eaLnBrk="1" fontAlgn="base" hangingPunct="1">
        <a:spcBef>
          <a:spcPct val="20000"/>
        </a:spcBef>
        <a:spcAft>
          <a:spcPct val="0"/>
        </a:spcAft>
        <a:buFont typeface="Wingdings" pitchFamily="2" charset="2"/>
        <a:buChar char="°"/>
        <a:defRPr sz="20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457200" y="1600203"/>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3"/>
            <a:ext cx="2133600" cy="365125"/>
          </a:xfrm>
          <a:prstGeom prst="rect">
            <a:avLst/>
          </a:prstGeom>
        </p:spPr>
        <p:txBody>
          <a:bodyPr vert="horz" lIns="91440" tIns="45720" rIns="91440" bIns="45720" rtlCol="0" anchor="ctr"/>
          <a:lstStyle>
            <a:lvl1pPr algn="l">
              <a:defRPr sz="900">
                <a:solidFill>
                  <a:schemeClr val="tx1"/>
                </a:solidFill>
              </a:defRPr>
            </a:lvl1pPr>
          </a:lstStyle>
          <a:p>
            <a:fld id="{4D5BBD54-FE52-4A40-9F59-8A0469500128}" type="datetimeFigureOut">
              <a:rPr lang="en-US" smtClean="0">
                <a:solidFill>
                  <a:prstClr val="black"/>
                </a:solidFill>
              </a:rPr>
              <a:pPr/>
              <a:t>10/27/24</a:t>
            </a:fld>
            <a:endParaRPr lang="en-US">
              <a:solidFill>
                <a:prstClr val="black"/>
              </a:solidFill>
            </a:endParaRPr>
          </a:p>
        </p:txBody>
      </p:sp>
      <p:sp>
        <p:nvSpPr>
          <p:cNvPr id="5" name="Footer Placeholder 4"/>
          <p:cNvSpPr>
            <a:spLocks noGrp="1"/>
          </p:cNvSpPr>
          <p:nvPr>
            <p:ph type="ftr" sz="quarter" idx="3"/>
          </p:nvPr>
        </p:nvSpPr>
        <p:spPr>
          <a:xfrm>
            <a:off x="3124200" y="6356353"/>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3"/>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4780646"/>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xStyles>
    <p:titleStyle>
      <a:lvl1pPr algn="l"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0" y="0"/>
            <a:ext cx="8686800" cy="11433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2" name="Shape 52"/>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kern="0">
              <a:solidFill>
                <a:srgbClr val="000000"/>
              </a:solidFill>
            </a:endParaRPr>
          </a:p>
        </p:txBody>
      </p:sp>
      <p:sp>
        <p:nvSpPr>
          <p:cNvPr id="54" name="Shape 54"/>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kern="0"/>
          </a:p>
        </p:txBody>
      </p:sp>
      <p:sp>
        <p:nvSpPr>
          <p:cNvPr id="55" name="Shape 5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kern="0">
                <a:solidFill>
                  <a:srgbClr val="888888"/>
                </a:solidFill>
                <a:latin typeface="Calibri"/>
                <a:ea typeface="Calibri"/>
                <a:cs typeface="Calibri"/>
                <a:sym typeface="Calibri"/>
              </a:rPr>
              <a:pPr algn="r">
                <a:buSzPct val="25000"/>
              </a:pPr>
              <a:t>‹#›</a:t>
            </a:fld>
            <a:endParaRPr lang="en" sz="1200" kern="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75622860"/>
      </p:ext>
    </p:extLst>
  </p:cSld>
  <p:clrMap bg1="lt1" tx1="dk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solidFill>
              </a:defRPr>
            </a:lvl1pPr>
          </a:lstStyle>
          <a:p>
            <a:pPr defTabSz="914400"/>
            <a:fld id="{2647396B-19C2-314E-AFB1-E840D6CB491E}" type="datetimeFigureOut">
              <a:rPr lang="en-US" smtClean="0">
                <a:solidFill>
                  <a:prstClr val="black"/>
                </a:solidFill>
              </a:rPr>
              <a:pPr defTabSz="914400"/>
              <a:t>10/27/24</a:t>
            </a:fld>
            <a:endParaRPr lang="en-US">
              <a:solidFill>
                <a:prstClr val="black"/>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8DCDEE3A-FE2A-5447-BE95-78E69DB16AF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4222077475"/>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25" tIns="45713" rIns="91425" bIns="45713" rtlCol="0" anchor="t">
            <a:normAutofit/>
          </a:bodyPr>
          <a:lstStyle/>
          <a:p>
            <a:r>
              <a:rPr lang="en-US"/>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25" tIns="45713" rIns="91425" bIns="4571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25" tIns="45713" rIns="91425" bIns="45713" rtlCol="0" anchor="ctr"/>
          <a:lstStyle>
            <a:lvl1pPr algn="l">
              <a:defRPr sz="1200">
                <a:solidFill>
                  <a:schemeClr val="tx1"/>
                </a:solidFill>
              </a:defRPr>
            </a:lvl1pPr>
          </a:lstStyle>
          <a:p>
            <a:pPr defTabSz="914259"/>
            <a:fld id="{1D8BD707-D9CF-40AE-B4C6-C98DA3205C09}" type="datetimeFigureOut">
              <a:rPr lang="en-US" kern="1200" smtClean="0">
                <a:solidFill>
                  <a:prstClr val="black"/>
                </a:solidFill>
                <a:latin typeface="Calibri"/>
                <a:ea typeface=""/>
                <a:cs typeface=""/>
              </a:rPr>
              <a:pPr defTabSz="914259"/>
              <a:t>10/27/24</a:t>
            </a:fld>
            <a:endParaRPr lang="en-US" kern="1200">
              <a:solidFill>
                <a:prstClr val="black"/>
              </a:solidFill>
              <a:latin typeface="Calibri"/>
              <a:ea typeface=""/>
              <a:cs typeface=""/>
            </a:endParaRPr>
          </a:p>
        </p:txBody>
      </p:sp>
      <p:sp>
        <p:nvSpPr>
          <p:cNvPr id="5" name="Footer Placeholder 4"/>
          <p:cNvSpPr>
            <a:spLocks noGrp="1"/>
          </p:cNvSpPr>
          <p:nvPr>
            <p:ph type="ftr" sz="quarter" idx="3"/>
          </p:nvPr>
        </p:nvSpPr>
        <p:spPr>
          <a:xfrm>
            <a:off x="3124201" y="6356354"/>
            <a:ext cx="2895600" cy="365125"/>
          </a:xfrm>
          <a:prstGeom prst="rect">
            <a:avLst/>
          </a:prstGeom>
        </p:spPr>
        <p:txBody>
          <a:bodyPr vert="horz" lIns="91425" tIns="45713" rIns="91425" bIns="45713" rtlCol="0" anchor="ctr"/>
          <a:lstStyle>
            <a:lvl1pPr algn="ctr">
              <a:defRPr sz="1200">
                <a:solidFill>
                  <a:schemeClr val="tx1">
                    <a:tint val="75000"/>
                  </a:schemeClr>
                </a:solidFill>
              </a:defRPr>
            </a:lvl1pPr>
          </a:lstStyle>
          <a:p>
            <a:pPr defTabSz="914259"/>
            <a:endParaRPr lang="en-US" kern="1200">
              <a:solidFill>
                <a:prstClr val="black">
                  <a:tint val="75000"/>
                </a:prstClr>
              </a:solidFill>
              <a:latin typeface="Calibri"/>
              <a:ea typeface=""/>
              <a:cs typeface=""/>
            </a:endParaRPr>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25" tIns="45713" rIns="91425" bIns="45713" rtlCol="0" anchor="ctr"/>
          <a:lstStyle>
            <a:lvl1pPr algn="r">
              <a:defRPr sz="1200">
                <a:solidFill>
                  <a:schemeClr val="tx1">
                    <a:tint val="75000"/>
                  </a:schemeClr>
                </a:solidFill>
              </a:defRPr>
            </a:lvl1pPr>
          </a:lstStyle>
          <a:p>
            <a:pPr defTabSz="914259"/>
            <a:fld id="{B6F15528-21DE-4FAA-801E-634DDDAF4B2B}" type="slidenum">
              <a:rPr lang="en-US" kern="1200" smtClean="0">
                <a:solidFill>
                  <a:prstClr val="black">
                    <a:tint val="75000"/>
                  </a:prstClr>
                </a:solidFill>
                <a:latin typeface="Calibri"/>
                <a:ea typeface=""/>
                <a:cs typeface=""/>
              </a:rPr>
              <a:pPr defTabSz="914259"/>
              <a:t>‹#›</a:t>
            </a:fld>
            <a:endParaRPr lang="en-US" kern="1200">
              <a:solidFill>
                <a:prstClr val="black">
                  <a:tint val="75000"/>
                </a:prstClr>
              </a:solidFill>
              <a:latin typeface="Calibri"/>
              <a:ea typeface=""/>
              <a:cs typeface=""/>
            </a:endParaRPr>
          </a:p>
        </p:txBody>
      </p:sp>
    </p:spTree>
    <p:extLst>
      <p:ext uri="{BB962C8B-B14F-4D97-AF65-F5344CB8AC3E}">
        <p14:creationId xmlns:p14="http://schemas.microsoft.com/office/powerpoint/2010/main" val="3252159673"/>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Lst>
  <p:txStyles>
    <p:titleStyle>
      <a:lvl1pPr algn="l" defTabSz="914259" rtl="0" eaLnBrk="1" latinLnBrk="0" hangingPunct="1">
        <a:spcBef>
          <a:spcPct val="0"/>
        </a:spcBef>
        <a:buNone/>
        <a:defRPr sz="4400" kern="1200">
          <a:solidFill>
            <a:schemeClr val="tx1"/>
          </a:solidFill>
          <a:latin typeface="+mj-lt"/>
          <a:ea typeface="+mj-ea"/>
          <a:cs typeface="+mj-cs"/>
        </a:defRPr>
      </a:lvl1pPr>
    </p:titleStyle>
    <p:bodyStyle>
      <a:lvl1pPr marL="342848" indent="-342848" algn="l" defTabSz="914259"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36" indent="-285707" algn="l" defTabSz="914259"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24" indent="-228564" algn="l" defTabSz="914259"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54"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8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1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44"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7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03"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457200" y="1600203"/>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3"/>
            <a:ext cx="2133600" cy="365125"/>
          </a:xfrm>
          <a:prstGeom prst="rect">
            <a:avLst/>
          </a:prstGeom>
        </p:spPr>
        <p:txBody>
          <a:bodyPr vert="horz" lIns="91440" tIns="45720" rIns="91440" bIns="45720" rtlCol="0" anchor="ctr"/>
          <a:lstStyle>
            <a:lvl1pPr algn="l">
              <a:defRPr sz="900">
                <a:solidFill>
                  <a:schemeClr val="tx1"/>
                </a:solidFill>
              </a:defRPr>
            </a:lvl1pPr>
          </a:lstStyle>
          <a:p>
            <a:pPr defTabSz="914400"/>
            <a:fld id="{4D5BBD54-FE52-4A40-9F59-8A0469500128}" type="datetimeFigureOut">
              <a:rPr lang="en-US" smtClean="0">
                <a:solidFill>
                  <a:prstClr val="black"/>
                </a:solidFill>
              </a:rPr>
              <a:pPr defTabSz="914400"/>
              <a:t>10/27/24</a:t>
            </a:fld>
            <a:endParaRPr lang="en-US">
              <a:solidFill>
                <a:prstClr val="black"/>
              </a:solidFill>
            </a:endParaRPr>
          </a:p>
        </p:txBody>
      </p:sp>
      <p:sp>
        <p:nvSpPr>
          <p:cNvPr id="5" name="Footer Placeholder 4"/>
          <p:cNvSpPr>
            <a:spLocks noGrp="1"/>
          </p:cNvSpPr>
          <p:nvPr>
            <p:ph type="ftr" sz="quarter" idx="3"/>
          </p:nvPr>
        </p:nvSpPr>
        <p:spPr>
          <a:xfrm>
            <a:off x="3124200" y="6356353"/>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3"/>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3A799B1D-8972-C446-95FF-75F5B7D09A40}"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998959884"/>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xStyles>
    <p:titleStyle>
      <a:lvl1pPr algn="l"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5.xml"/><Relationship Id="rId1" Type="http://schemas.openxmlformats.org/officeDocument/2006/relationships/tags" Target="../tags/tag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0.xml"/><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45.xml"/><Relationship Id="rId4" Type="http://schemas.openxmlformats.org/officeDocument/2006/relationships/image" Target="../media/image21.emf"/></Relationships>
</file>

<file path=ppt/slides/_rels/slide3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5.xm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61.xml"/><Relationship Id="rId4" Type="http://schemas.openxmlformats.org/officeDocument/2006/relationships/image" Target="../media/image9.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ctrTitle"/>
          </p:nvPr>
        </p:nvSpPr>
        <p:spPr>
          <a:prstGeom prst="rect">
            <a:avLst/>
          </a:prstGeom>
          <a:noFill/>
          <a:ln>
            <a:noFill/>
          </a:ln>
        </p:spPr>
        <p:txBody>
          <a:bodyPr lIns="91425" tIns="45700" rIns="91425" bIns="45700" anchor="t" anchorCtr="0">
            <a:noAutofit/>
          </a:bodyPr>
          <a:lstStyle/>
          <a:p>
            <a:pPr lvl="0" algn="ctr">
              <a:spcBef>
                <a:spcPts val="0"/>
              </a:spcBef>
              <a:buClr>
                <a:schemeClr val="dk1"/>
              </a:buClr>
              <a:buSzPct val="25000"/>
            </a:pPr>
            <a:r>
              <a:rPr lang="en" sz="4400" b="1" i="0" u="none" strike="noStrike" cap="none" dirty="0">
                <a:solidFill>
                  <a:schemeClr val="dk1"/>
                </a:solidFill>
                <a:latin typeface="Calibri"/>
                <a:ea typeface="Calibri"/>
                <a:cs typeface="Calibri"/>
                <a:sym typeface="Calibri"/>
              </a:rPr>
              <a:t>BIOMEDIN 215 </a:t>
            </a:r>
            <a:br>
              <a:rPr lang="en" sz="4400" b="1" i="0" u="none" strike="noStrike" cap="none" dirty="0">
                <a:solidFill>
                  <a:schemeClr val="dk1"/>
                </a:solidFill>
                <a:latin typeface="Calibri"/>
                <a:ea typeface="Calibri"/>
                <a:cs typeface="Calibri"/>
                <a:sym typeface="Calibri"/>
              </a:rPr>
            </a:br>
            <a:r>
              <a:rPr lang="en-US" b="1" dirty="0">
                <a:solidFill>
                  <a:schemeClr val="dk1"/>
                </a:solidFill>
                <a:ea typeface="Calibri"/>
                <a:cs typeface="Calibri"/>
                <a:sym typeface="Calibri"/>
              </a:rPr>
              <a:t>Data Science in Medicine</a:t>
            </a:r>
            <a:endParaRPr lang="en" sz="4400" b="1" i="0" u="none" strike="noStrike" cap="none" dirty="0">
              <a:solidFill>
                <a:schemeClr val="dk1"/>
              </a:solidFill>
              <a:latin typeface="Calibri"/>
              <a:ea typeface="Calibri"/>
              <a:cs typeface="Calibri"/>
              <a:sym typeface="Calibri"/>
            </a:endParaRPr>
          </a:p>
        </p:txBody>
      </p:sp>
      <p:sp>
        <p:nvSpPr>
          <p:cNvPr id="607" name="Shape 607"/>
          <p:cNvSpPr txBox="1">
            <a:spLocks noGrp="1"/>
          </p:cNvSpPr>
          <p:nvPr>
            <p:ph type="subTitle" idx="1"/>
          </p:nvPr>
        </p:nvSpPr>
        <p:spPr>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1"/>
              </a:buClr>
              <a:buSzPct val="25000"/>
              <a:buFont typeface="Arial"/>
              <a:buNone/>
            </a:pPr>
            <a:r>
              <a:rPr lang="en" sz="2400" b="0" i="0" u="none" strike="noStrike" cap="none">
                <a:solidFill>
                  <a:schemeClr val="dk1"/>
                </a:solidFill>
                <a:latin typeface="Calibri"/>
                <a:ea typeface="Calibri"/>
                <a:cs typeface="Calibri"/>
                <a:sym typeface="Calibri"/>
              </a:rPr>
              <a:t>Nigam Shah, MBBS, PhD</a:t>
            </a:r>
          </a:p>
          <a:p>
            <a:pPr marL="0" marR="0" lvl="0" indent="0" algn="ctr" rtl="0">
              <a:spcBef>
                <a:spcPts val="480"/>
              </a:spcBef>
              <a:buClr>
                <a:schemeClr val="dk1"/>
              </a:buClr>
              <a:buSzPct val="25000"/>
              <a:buFont typeface="Arial"/>
              <a:buNone/>
            </a:pPr>
            <a:r>
              <a:rPr lang="en" sz="2400" b="0" i="0" u="none" strike="noStrike" cap="none">
                <a:solidFill>
                  <a:schemeClr val="dk1"/>
                </a:solidFill>
                <a:latin typeface="Calibri"/>
                <a:ea typeface="Calibri"/>
                <a:cs typeface="Calibri"/>
                <a:sym typeface="Calibri"/>
              </a:rPr>
              <a:t>nigam@stanford.edu</a:t>
            </a:r>
          </a:p>
        </p:txBody>
      </p:sp>
      <p:sp>
        <p:nvSpPr>
          <p:cNvPr id="3" name="TextBox 2"/>
          <p:cNvSpPr txBox="1"/>
          <p:nvPr/>
        </p:nvSpPr>
        <p:spPr>
          <a:xfrm>
            <a:off x="4625163" y="5263116"/>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77178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1704"/>
          </a:xfrm>
          <a:noFill/>
        </p:spPr>
        <p:txBody>
          <a:bodyPr/>
          <a:lstStyle/>
          <a:p>
            <a:r>
              <a:rPr lang="en-US" dirty="0"/>
              <a:t>Statistical inference</a:t>
            </a:r>
          </a:p>
        </p:txBody>
      </p:sp>
      <p:sp>
        <p:nvSpPr>
          <p:cNvPr id="3" name="Content Placeholder 2"/>
          <p:cNvSpPr>
            <a:spLocks noGrp="1"/>
          </p:cNvSpPr>
          <p:nvPr>
            <p:ph idx="1"/>
          </p:nvPr>
        </p:nvSpPr>
        <p:spPr>
          <a:xfrm>
            <a:off x="457200" y="901704"/>
            <a:ext cx="8229600" cy="987422"/>
          </a:xfrm>
        </p:spPr>
        <p:txBody>
          <a:bodyPr/>
          <a:lstStyle/>
          <a:p>
            <a:pPr marL="203200" indent="0" algn="ctr">
              <a:buNone/>
            </a:pPr>
            <a:r>
              <a:rPr lang="en-US" dirty="0"/>
              <a:t>Aims to </a:t>
            </a:r>
            <a:r>
              <a:rPr lang="en-US" b="1" dirty="0"/>
              <a:t>infer</a:t>
            </a:r>
            <a:r>
              <a:rPr lang="en-US" dirty="0"/>
              <a:t> properties of a </a:t>
            </a:r>
            <a:r>
              <a:rPr lang="en-US" b="1" dirty="0"/>
              <a:t>population</a:t>
            </a:r>
            <a:r>
              <a:rPr lang="en-US" dirty="0"/>
              <a:t> given a smaller, observable </a:t>
            </a:r>
            <a:r>
              <a:rPr lang="en-US" b="1" dirty="0"/>
              <a:t>sample</a:t>
            </a:r>
          </a:p>
        </p:txBody>
      </p:sp>
      <p:sp>
        <p:nvSpPr>
          <p:cNvPr id="5" name="Oval 4"/>
          <p:cNvSpPr/>
          <p:nvPr/>
        </p:nvSpPr>
        <p:spPr>
          <a:xfrm>
            <a:off x="806450" y="3216275"/>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kern="0" dirty="0">
                <a:solidFill>
                  <a:srgbClr val="000000"/>
                </a:solidFill>
                <a:sym typeface="Arial"/>
              </a:rPr>
              <a:t>Data-generating process </a:t>
            </a:r>
            <a:r>
              <a:rPr lang="en-US" sz="1400" kern="0" dirty="0">
                <a:solidFill>
                  <a:srgbClr val="000000"/>
                </a:solidFill>
                <a:sym typeface="Arial"/>
              </a:rPr>
              <a:t>or </a:t>
            </a:r>
            <a:r>
              <a:rPr lang="en-US" sz="1400" b="1" kern="0" dirty="0">
                <a:solidFill>
                  <a:srgbClr val="000000"/>
                </a:solidFill>
                <a:sym typeface="Arial"/>
              </a:rPr>
              <a:t>population</a:t>
            </a:r>
            <a:r>
              <a:rPr lang="en-US" sz="1400" kern="0" dirty="0">
                <a:solidFill>
                  <a:srgbClr val="000000"/>
                </a:solidFill>
                <a:sym typeface="Arial"/>
              </a:rPr>
              <a:t>, characterized by parameter </a:t>
            </a:r>
            <a:r>
              <a:rPr lang="en-US" sz="1400" kern="0" dirty="0" err="1">
                <a:solidFill>
                  <a:srgbClr val="000000"/>
                </a:solidFill>
                <a:sym typeface="Arial"/>
              </a:rPr>
              <a:t>θ</a:t>
            </a:r>
            <a:endParaRPr lang="en-US" sz="1400" kern="0" dirty="0">
              <a:solidFill>
                <a:srgbClr val="000000"/>
              </a:solidFill>
              <a:sym typeface="Arial"/>
            </a:endParaRPr>
          </a:p>
        </p:txBody>
      </p:sp>
      <p:graphicFrame>
        <p:nvGraphicFramePr>
          <p:cNvPr id="10" name="Table 9"/>
          <p:cNvGraphicFramePr>
            <a:graphicFrameLocks noGrp="1"/>
          </p:cNvGraphicFramePr>
          <p:nvPr>
            <p:extLst>
              <p:ext uri="{D42A27DB-BD31-4B8C-83A1-F6EECF244321}">
                <p14:modId xmlns:p14="http://schemas.microsoft.com/office/powerpoint/2010/main" val="1531227748"/>
              </p:ext>
            </p:extLst>
          </p:nvPr>
        </p:nvGraphicFramePr>
        <p:xfrm>
          <a:off x="6639593" y="3075916"/>
          <a:ext cx="1381126" cy="1864286"/>
        </p:xfrm>
        <a:graphic>
          <a:graphicData uri="http://schemas.openxmlformats.org/drawingml/2006/table">
            <a:tbl>
              <a:tblPr firstRow="1" bandRow="1">
                <a:tableStyleId>{5940675A-B579-460E-94D1-54222C63F5DA}</a:tableStyleId>
              </a:tblPr>
              <a:tblGrid>
                <a:gridCol w="690563">
                  <a:extLst>
                    <a:ext uri="{9D8B030D-6E8A-4147-A177-3AD203B41FA5}">
                      <a16:colId xmlns:a16="http://schemas.microsoft.com/office/drawing/2014/main" val="20000"/>
                    </a:ext>
                  </a:extLst>
                </a:gridCol>
                <a:gridCol w="690563">
                  <a:extLst>
                    <a:ext uri="{9D8B030D-6E8A-4147-A177-3AD203B41FA5}">
                      <a16:colId xmlns:a16="http://schemas.microsoft.com/office/drawing/2014/main" val="20001"/>
                    </a:ext>
                  </a:extLst>
                </a:gridCol>
              </a:tblGrid>
              <a:tr h="229722">
                <a:tc>
                  <a:txBody>
                    <a:bodyPr/>
                    <a:lstStyle/>
                    <a:p>
                      <a:pPr algn="ctr"/>
                      <a:r>
                        <a:rPr lang="en-US" dirty="0" err="1"/>
                        <a:t>x</a:t>
                      </a:r>
                      <a:r>
                        <a:rPr lang="en-US" baseline="-25000" dirty="0" err="1"/>
                        <a:t>s</a:t>
                      </a:r>
                      <a:endParaRPr lang="en-US" dirty="0"/>
                    </a:p>
                  </a:txBody>
                  <a:tcPr marL="45720" marR="45720" anchor="ctr"/>
                </a:tc>
                <a:tc>
                  <a:txBody>
                    <a:bodyPr/>
                    <a:lstStyle/>
                    <a:p>
                      <a:pPr algn="ctr"/>
                      <a:r>
                        <a:rPr lang="en-US" dirty="0" err="1"/>
                        <a:t>y</a:t>
                      </a:r>
                      <a:r>
                        <a:rPr lang="en-US" baseline="-25000" dirty="0" err="1"/>
                        <a:t>s</a:t>
                      </a:r>
                      <a:endParaRPr lang="en-US" dirty="0"/>
                    </a:p>
                  </a:txBody>
                  <a:tcPr marL="45720" marR="45720" anchor="ctr"/>
                </a:tc>
                <a:extLst>
                  <a:ext uri="{0D108BD9-81ED-4DB2-BD59-A6C34878D82A}">
                    <a16:rowId xmlns:a16="http://schemas.microsoft.com/office/drawing/2014/main" val="10000"/>
                  </a:ext>
                </a:extLst>
              </a:tr>
              <a:tr h="229722">
                <a:tc>
                  <a:txBody>
                    <a:bodyPr/>
                    <a:lstStyle/>
                    <a:p>
                      <a:pPr algn="ctr"/>
                      <a:r>
                        <a:rPr lang="en-US" dirty="0"/>
                        <a:t>0.12</a:t>
                      </a:r>
                    </a:p>
                  </a:txBody>
                  <a:tcPr marL="45720" marR="45720" anchor="ctr"/>
                </a:tc>
                <a:tc>
                  <a:txBody>
                    <a:bodyPr/>
                    <a:lstStyle/>
                    <a:p>
                      <a:pPr algn="ctr"/>
                      <a:r>
                        <a:rPr lang="en-US" dirty="0"/>
                        <a:t>12</a:t>
                      </a:r>
                    </a:p>
                  </a:txBody>
                  <a:tcPr marL="45720" marR="45720" anchor="ctr"/>
                </a:tc>
                <a:extLst>
                  <a:ext uri="{0D108BD9-81ED-4DB2-BD59-A6C34878D82A}">
                    <a16:rowId xmlns:a16="http://schemas.microsoft.com/office/drawing/2014/main" val="10001"/>
                  </a:ext>
                </a:extLst>
              </a:tr>
              <a:tr h="645086">
                <a:tc>
                  <a:txBody>
                    <a:bodyPr/>
                    <a:lstStyle/>
                    <a:p>
                      <a:pPr algn="ctr"/>
                      <a:r>
                        <a:rPr lang="en-US" dirty="0"/>
                        <a:t>…</a:t>
                      </a:r>
                    </a:p>
                  </a:txBody>
                  <a:tcPr marL="45720" marR="45720" anchor="ctr"/>
                </a:tc>
                <a:tc>
                  <a:txBody>
                    <a:bodyPr/>
                    <a:lstStyle/>
                    <a:p>
                      <a:pPr algn="ctr"/>
                      <a:r>
                        <a:rPr lang="en-US" dirty="0"/>
                        <a:t>…</a:t>
                      </a:r>
                    </a:p>
                  </a:txBody>
                  <a:tcPr marL="45720" marR="45720" anchor="ctr"/>
                </a:tc>
                <a:extLst>
                  <a:ext uri="{0D108BD9-81ED-4DB2-BD59-A6C34878D82A}">
                    <a16:rowId xmlns:a16="http://schemas.microsoft.com/office/drawing/2014/main" val="10002"/>
                  </a:ext>
                </a:extLst>
              </a:tr>
              <a:tr h="229722">
                <a:tc>
                  <a:txBody>
                    <a:bodyPr/>
                    <a:lstStyle/>
                    <a:p>
                      <a:pPr algn="ctr"/>
                      <a:r>
                        <a:rPr lang="en-US" dirty="0"/>
                        <a:t>19</a:t>
                      </a:r>
                    </a:p>
                  </a:txBody>
                  <a:tcPr marL="45720" marR="45720" anchor="ctr"/>
                </a:tc>
                <a:tc>
                  <a:txBody>
                    <a:bodyPr/>
                    <a:lstStyle/>
                    <a:p>
                      <a:pPr algn="ctr"/>
                      <a:r>
                        <a:rPr lang="en-US" dirty="0"/>
                        <a:t>1900</a:t>
                      </a:r>
                    </a:p>
                  </a:txBody>
                  <a:tcPr marL="45720" marR="45720" anchor="ctr"/>
                </a:tc>
                <a:extLst>
                  <a:ext uri="{0D108BD9-81ED-4DB2-BD59-A6C34878D82A}">
                    <a16:rowId xmlns:a16="http://schemas.microsoft.com/office/drawing/2014/main" val="10003"/>
                  </a:ext>
                </a:extLst>
              </a:tr>
              <a:tr h="229722">
                <a:tc>
                  <a:txBody>
                    <a:bodyPr/>
                    <a:lstStyle/>
                    <a:p>
                      <a:pPr algn="ctr"/>
                      <a:r>
                        <a:rPr lang="en-US" dirty="0"/>
                        <a:t>0.2</a:t>
                      </a:r>
                    </a:p>
                  </a:txBody>
                  <a:tcPr marL="45720" marR="45720" anchor="ctr"/>
                </a:tc>
                <a:tc>
                  <a:txBody>
                    <a:bodyPr/>
                    <a:lstStyle/>
                    <a:p>
                      <a:pPr algn="ctr"/>
                      <a:r>
                        <a:rPr lang="en-US" dirty="0"/>
                        <a:t>20</a:t>
                      </a:r>
                    </a:p>
                  </a:txBody>
                  <a:tcPr marL="45720" marR="4572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521208" y="5559648"/>
            <a:ext cx="8065008" cy="1015663"/>
          </a:xfrm>
          <a:prstGeom prst="rect">
            <a:avLst/>
          </a:prstGeom>
          <a:noFill/>
        </p:spPr>
        <p:txBody>
          <a:bodyPr wrap="square" rtlCol="0">
            <a:spAutoFit/>
          </a:bodyPr>
          <a:lstStyle/>
          <a:p>
            <a:r>
              <a:rPr lang="en-US" sz="2000" kern="0" dirty="0">
                <a:solidFill>
                  <a:srgbClr val="000000"/>
                </a:solidFill>
                <a:ea typeface="Arial"/>
                <a:cs typeface="Arial"/>
                <a:sym typeface="Arial"/>
              </a:rPr>
              <a:t>Focus on: </a:t>
            </a:r>
          </a:p>
          <a:p>
            <a:pPr marL="342900" indent="-342900">
              <a:buFontTx/>
              <a:buAutoNum type="arabicPeriod"/>
            </a:pPr>
            <a:r>
              <a:rPr lang="en-US" sz="2000" kern="0" dirty="0">
                <a:solidFill>
                  <a:srgbClr val="000000"/>
                </a:solidFill>
                <a:ea typeface="Arial"/>
                <a:cs typeface="Arial"/>
                <a:sym typeface="Arial"/>
              </a:rPr>
              <a:t>How big is </a:t>
            </a:r>
            <a:r>
              <a:rPr lang="el-GR" sz="2000" kern="0" dirty="0">
                <a:solidFill>
                  <a:srgbClr val="000000"/>
                </a:solidFill>
                <a:ea typeface="Arial"/>
                <a:cs typeface="Arial"/>
                <a:sym typeface="Arial"/>
              </a:rPr>
              <a:t>θ</a:t>
            </a:r>
            <a:r>
              <a:rPr lang="en-US" sz="2000" kern="0" dirty="0">
                <a:solidFill>
                  <a:srgbClr val="000000"/>
                </a:solidFill>
                <a:ea typeface="Arial"/>
                <a:cs typeface="Arial"/>
                <a:sym typeface="Arial"/>
              </a:rPr>
              <a:t>? (parameter estimation) </a:t>
            </a:r>
            <a:r>
              <a:rPr lang="is-IS" sz="2000" kern="0" dirty="0">
                <a:solidFill>
                  <a:srgbClr val="000000"/>
                </a:solidFill>
                <a:ea typeface="Arial"/>
                <a:cs typeface="Arial"/>
                <a:sym typeface="Arial"/>
              </a:rPr>
              <a:t>… effect size</a:t>
            </a:r>
            <a:endParaRPr lang="en-US" sz="2000" kern="0" dirty="0">
              <a:solidFill>
                <a:srgbClr val="000000"/>
              </a:solidFill>
              <a:ea typeface="Arial"/>
              <a:cs typeface="Arial"/>
              <a:sym typeface="Arial"/>
            </a:endParaRPr>
          </a:p>
          <a:p>
            <a:pPr marL="342900" indent="-342900">
              <a:buFontTx/>
              <a:buAutoNum type="arabicPeriod"/>
            </a:pPr>
            <a:r>
              <a:rPr lang="en-US" sz="2000" kern="0" dirty="0">
                <a:solidFill>
                  <a:srgbClr val="000000"/>
                </a:solidFill>
                <a:ea typeface="Arial"/>
                <a:cs typeface="Arial"/>
                <a:sym typeface="Arial"/>
              </a:rPr>
              <a:t>Are we sure </a:t>
            </a:r>
            <a:r>
              <a:rPr lang="el-GR" sz="2000" kern="0" dirty="0">
                <a:solidFill>
                  <a:srgbClr val="000000"/>
                </a:solidFill>
                <a:ea typeface="Arial"/>
                <a:cs typeface="Arial"/>
                <a:sym typeface="Arial"/>
              </a:rPr>
              <a:t>θ</a:t>
            </a:r>
            <a:r>
              <a:rPr lang="en-US" sz="2000" kern="0" dirty="0">
                <a:solidFill>
                  <a:srgbClr val="000000"/>
                </a:solidFill>
                <a:ea typeface="Arial"/>
                <a:cs typeface="Arial"/>
                <a:sym typeface="Arial"/>
              </a:rPr>
              <a:t> is not 0? (hypothesis testing) </a:t>
            </a:r>
            <a:r>
              <a:rPr lang="is-IS" sz="2000" kern="0" dirty="0">
                <a:solidFill>
                  <a:srgbClr val="000000"/>
                </a:solidFill>
                <a:ea typeface="Arial"/>
                <a:cs typeface="Arial"/>
                <a:sym typeface="Arial"/>
              </a:rPr>
              <a:t>… significance testing</a:t>
            </a:r>
            <a:endParaRPr lang="en-US" sz="2000" kern="0" dirty="0">
              <a:solidFill>
                <a:srgbClr val="000000"/>
              </a:solidFill>
              <a:ea typeface="Arial"/>
              <a:cs typeface="Arial"/>
              <a:sym typeface="Arial"/>
            </a:endParaRPr>
          </a:p>
        </p:txBody>
      </p:sp>
      <p:sp>
        <p:nvSpPr>
          <p:cNvPr id="17" name="TextBox 16"/>
          <p:cNvSpPr txBox="1"/>
          <p:nvPr/>
        </p:nvSpPr>
        <p:spPr>
          <a:xfrm>
            <a:off x="6998703" y="2709100"/>
            <a:ext cx="638103" cy="369332"/>
          </a:xfrm>
          <a:prstGeom prst="rect">
            <a:avLst/>
          </a:prstGeom>
          <a:noFill/>
        </p:spPr>
        <p:txBody>
          <a:bodyPr wrap="none" rtlCol="0">
            <a:spAutoFit/>
          </a:bodyPr>
          <a:lstStyle/>
          <a:p>
            <a:r>
              <a:rPr lang="en-US" sz="1400" b="1" kern="0" dirty="0">
                <a:solidFill>
                  <a:srgbClr val="000000"/>
                </a:solidFill>
                <a:ea typeface="Arial"/>
                <a:cs typeface="Arial"/>
                <a:sym typeface="Arial"/>
              </a:rPr>
              <a:t>Data</a:t>
            </a:r>
          </a:p>
        </p:txBody>
      </p:sp>
      <p:sp>
        <p:nvSpPr>
          <p:cNvPr id="18" name="Freeform 17"/>
          <p:cNvSpPr/>
          <p:nvPr/>
        </p:nvSpPr>
        <p:spPr>
          <a:xfrm>
            <a:off x="3921125" y="2786699"/>
            <a:ext cx="2635250" cy="60420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kern="0">
              <a:solidFill>
                <a:srgbClr val="000000"/>
              </a:solidFill>
              <a:sym typeface="Arial"/>
            </a:endParaRPr>
          </a:p>
        </p:txBody>
      </p:sp>
      <p:sp>
        <p:nvSpPr>
          <p:cNvPr id="19" name="Freeform 18"/>
          <p:cNvSpPr/>
          <p:nvPr/>
        </p:nvSpPr>
        <p:spPr>
          <a:xfrm rot="10800000">
            <a:off x="3921125" y="4330923"/>
            <a:ext cx="2635250" cy="60420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kern="0">
              <a:solidFill>
                <a:srgbClr val="000000"/>
              </a:solidFill>
              <a:sym typeface="Arial"/>
            </a:endParaRPr>
          </a:p>
        </p:txBody>
      </p:sp>
      <p:sp>
        <p:nvSpPr>
          <p:cNvPr id="20" name="TextBox 19"/>
          <p:cNvSpPr txBox="1"/>
          <p:nvPr/>
        </p:nvSpPr>
        <p:spPr>
          <a:xfrm>
            <a:off x="4833519" y="2320549"/>
            <a:ext cx="901209" cy="307777"/>
          </a:xfrm>
          <a:prstGeom prst="rect">
            <a:avLst/>
          </a:prstGeom>
          <a:noFill/>
        </p:spPr>
        <p:txBody>
          <a:bodyPr wrap="none" rtlCol="0">
            <a:spAutoFit/>
          </a:bodyPr>
          <a:lstStyle/>
          <a:p>
            <a:pPr algn="ctr"/>
            <a:r>
              <a:rPr lang="en-US" sz="1400" i="1" kern="0" dirty="0">
                <a:solidFill>
                  <a:srgbClr val="000000"/>
                </a:solidFill>
                <a:ea typeface="Arial"/>
                <a:cs typeface="Arial"/>
                <a:sym typeface="Arial"/>
              </a:rPr>
              <a:t>sampling</a:t>
            </a:r>
          </a:p>
        </p:txBody>
      </p:sp>
      <p:sp>
        <p:nvSpPr>
          <p:cNvPr id="21" name="TextBox 20"/>
          <p:cNvSpPr txBox="1"/>
          <p:nvPr/>
        </p:nvSpPr>
        <p:spPr>
          <a:xfrm>
            <a:off x="4730233" y="4925597"/>
            <a:ext cx="1107783" cy="369332"/>
          </a:xfrm>
          <a:prstGeom prst="rect">
            <a:avLst/>
          </a:prstGeom>
          <a:noFill/>
        </p:spPr>
        <p:txBody>
          <a:bodyPr wrap="none" rtlCol="0">
            <a:spAutoFit/>
          </a:bodyPr>
          <a:lstStyle/>
          <a:p>
            <a:pPr algn="ctr"/>
            <a:r>
              <a:rPr lang="en-US" sz="1400" i="1" kern="0" dirty="0">
                <a:solidFill>
                  <a:srgbClr val="000000"/>
                </a:solidFill>
                <a:ea typeface="Arial"/>
                <a:cs typeface="Arial"/>
                <a:sym typeface="Arial"/>
              </a:rPr>
              <a:t>inference</a:t>
            </a:r>
          </a:p>
        </p:txBody>
      </p:sp>
    </p:spTree>
    <p:extLst>
      <p:ext uri="{BB962C8B-B14F-4D97-AF65-F5344CB8AC3E}">
        <p14:creationId xmlns:p14="http://schemas.microsoft.com/office/powerpoint/2010/main" val="179394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17" grpId="0"/>
      <p:bldP spid="18" grpId="0" animBg="1"/>
      <p:bldP spid="19" grpId="0" animBg="1"/>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Fitting Models</a:t>
            </a:r>
          </a:p>
        </p:txBody>
      </p:sp>
    </p:spTree>
    <p:extLst>
      <p:ext uri="{BB962C8B-B14F-4D97-AF65-F5344CB8AC3E}">
        <p14:creationId xmlns:p14="http://schemas.microsoft.com/office/powerpoint/2010/main" val="427672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z="3600" dirty="0"/>
              <a:t>Inference (model fitting) finds parameters that are likely, given the data and the model</a:t>
            </a:r>
          </a:p>
        </p:txBody>
      </p:sp>
      <p:sp>
        <p:nvSpPr>
          <p:cNvPr id="4" name="Oval 3"/>
          <p:cNvSpPr/>
          <p:nvPr/>
        </p:nvSpPr>
        <p:spPr>
          <a:xfrm>
            <a:off x="698875" y="2395244"/>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i="1" kern="0" dirty="0">
                <a:solidFill>
                  <a:srgbClr val="000000"/>
                </a:solidFill>
                <a:sym typeface="Arial"/>
              </a:rPr>
              <a:t>Y </a:t>
            </a:r>
            <a:r>
              <a:rPr lang="en-US" sz="2400" kern="0" dirty="0">
                <a:solidFill>
                  <a:srgbClr val="000000"/>
                </a:solidFill>
                <a:sym typeface="Arial"/>
              </a:rPr>
              <a:t>~ </a:t>
            </a:r>
            <a:r>
              <a:rPr lang="en-US" sz="2400" i="1" kern="0" dirty="0">
                <a:solidFill>
                  <a:srgbClr val="000000"/>
                </a:solidFill>
                <a:sym typeface="Arial"/>
              </a:rPr>
              <a:t>𝒩(</a:t>
            </a:r>
            <a:r>
              <a:rPr lang="en-US" sz="2400" kern="0" dirty="0">
                <a:solidFill>
                  <a:srgbClr val="FF0000"/>
                </a:solidFill>
                <a:sym typeface="Arial"/>
              </a:rPr>
              <a:t>θ</a:t>
            </a:r>
            <a:r>
              <a:rPr lang="en-US" sz="2400" i="1" kern="0" dirty="0">
                <a:solidFill>
                  <a:srgbClr val="000000"/>
                </a:solidFill>
                <a:sym typeface="Arial"/>
              </a:rPr>
              <a:t>x,</a:t>
            </a:r>
            <a:r>
              <a:rPr lang="en-US" sz="2400" i="1" kern="0" dirty="0">
                <a:solidFill>
                  <a:srgbClr val="FF0000"/>
                </a:solidFill>
                <a:sym typeface="Arial"/>
              </a:rPr>
              <a:t>σ</a:t>
            </a:r>
            <a:r>
              <a:rPr lang="en-US" sz="2400" i="1" kern="0" baseline="30000" dirty="0">
                <a:solidFill>
                  <a:srgbClr val="000000"/>
                </a:solidFill>
                <a:sym typeface="Arial"/>
              </a:rPr>
              <a:t>2</a:t>
            </a:r>
            <a:r>
              <a:rPr lang="en-US" sz="2400" i="1" kern="0" dirty="0">
                <a:solidFill>
                  <a:srgbClr val="000000"/>
                </a:solidFill>
                <a:sym typeface="Arial"/>
              </a:rPr>
              <a:t>)</a:t>
            </a:r>
            <a:endParaRPr lang="en-US" sz="2400" kern="0" dirty="0">
              <a:solidFill>
                <a:srgbClr val="000000"/>
              </a:solidFill>
              <a:sym typeface="Arial"/>
            </a:endParaRPr>
          </a:p>
        </p:txBody>
      </p:sp>
      <p:graphicFrame>
        <p:nvGraphicFramePr>
          <p:cNvPr id="5" name="Table 4"/>
          <p:cNvGraphicFramePr>
            <a:graphicFrameLocks noGrp="1"/>
          </p:cNvGraphicFramePr>
          <p:nvPr/>
        </p:nvGraphicFramePr>
        <p:xfrm>
          <a:off x="6532018" y="2254885"/>
          <a:ext cx="1381126" cy="1864286"/>
        </p:xfrm>
        <a:graphic>
          <a:graphicData uri="http://schemas.openxmlformats.org/drawingml/2006/table">
            <a:tbl>
              <a:tblPr firstRow="1" bandRow="1">
                <a:tableStyleId>{5940675A-B579-460E-94D1-54222C63F5DA}</a:tableStyleId>
              </a:tblPr>
              <a:tblGrid>
                <a:gridCol w="690563">
                  <a:extLst>
                    <a:ext uri="{9D8B030D-6E8A-4147-A177-3AD203B41FA5}">
                      <a16:colId xmlns:a16="http://schemas.microsoft.com/office/drawing/2014/main" val="20000"/>
                    </a:ext>
                  </a:extLst>
                </a:gridCol>
                <a:gridCol w="690563">
                  <a:extLst>
                    <a:ext uri="{9D8B030D-6E8A-4147-A177-3AD203B41FA5}">
                      <a16:colId xmlns:a16="http://schemas.microsoft.com/office/drawing/2014/main" val="20001"/>
                    </a:ext>
                  </a:extLst>
                </a:gridCol>
              </a:tblGrid>
              <a:tr h="229722">
                <a:tc>
                  <a:txBody>
                    <a:bodyPr/>
                    <a:lstStyle/>
                    <a:p>
                      <a:pPr algn="ctr"/>
                      <a:r>
                        <a:rPr lang="en-US" dirty="0"/>
                        <a:t>x</a:t>
                      </a:r>
                    </a:p>
                  </a:txBody>
                  <a:tcPr marL="45720" marR="45720" anchor="ctr"/>
                </a:tc>
                <a:tc>
                  <a:txBody>
                    <a:bodyPr/>
                    <a:lstStyle/>
                    <a:p>
                      <a:pPr algn="ctr"/>
                      <a:r>
                        <a:rPr lang="en-US" dirty="0"/>
                        <a:t>y</a:t>
                      </a:r>
                    </a:p>
                  </a:txBody>
                  <a:tcPr marL="45720" marR="45720" anchor="ctr"/>
                </a:tc>
                <a:extLst>
                  <a:ext uri="{0D108BD9-81ED-4DB2-BD59-A6C34878D82A}">
                    <a16:rowId xmlns:a16="http://schemas.microsoft.com/office/drawing/2014/main" val="10000"/>
                  </a:ext>
                </a:extLst>
              </a:tr>
              <a:tr h="229722">
                <a:tc>
                  <a:txBody>
                    <a:bodyPr/>
                    <a:lstStyle/>
                    <a:p>
                      <a:pPr algn="ctr"/>
                      <a:r>
                        <a:rPr lang="en-US" dirty="0"/>
                        <a:t>0.12</a:t>
                      </a:r>
                    </a:p>
                  </a:txBody>
                  <a:tcPr marL="45720" marR="45720" anchor="ctr"/>
                </a:tc>
                <a:tc>
                  <a:txBody>
                    <a:bodyPr/>
                    <a:lstStyle/>
                    <a:p>
                      <a:pPr algn="ctr"/>
                      <a:r>
                        <a:rPr lang="en-US" dirty="0"/>
                        <a:t>12</a:t>
                      </a:r>
                    </a:p>
                  </a:txBody>
                  <a:tcPr marL="45720" marR="45720" anchor="ctr"/>
                </a:tc>
                <a:extLst>
                  <a:ext uri="{0D108BD9-81ED-4DB2-BD59-A6C34878D82A}">
                    <a16:rowId xmlns:a16="http://schemas.microsoft.com/office/drawing/2014/main" val="10001"/>
                  </a:ext>
                </a:extLst>
              </a:tr>
              <a:tr h="645086">
                <a:tc>
                  <a:txBody>
                    <a:bodyPr/>
                    <a:lstStyle/>
                    <a:p>
                      <a:pPr algn="ctr"/>
                      <a:r>
                        <a:rPr lang="en-US" dirty="0"/>
                        <a:t>…</a:t>
                      </a:r>
                    </a:p>
                  </a:txBody>
                  <a:tcPr marL="45720" marR="45720" anchor="ctr"/>
                </a:tc>
                <a:tc>
                  <a:txBody>
                    <a:bodyPr/>
                    <a:lstStyle/>
                    <a:p>
                      <a:pPr algn="ctr"/>
                      <a:r>
                        <a:rPr lang="en-US" dirty="0"/>
                        <a:t>…</a:t>
                      </a:r>
                    </a:p>
                  </a:txBody>
                  <a:tcPr marL="45720" marR="45720" anchor="ctr"/>
                </a:tc>
                <a:extLst>
                  <a:ext uri="{0D108BD9-81ED-4DB2-BD59-A6C34878D82A}">
                    <a16:rowId xmlns:a16="http://schemas.microsoft.com/office/drawing/2014/main" val="10002"/>
                  </a:ext>
                </a:extLst>
              </a:tr>
              <a:tr h="229722">
                <a:tc>
                  <a:txBody>
                    <a:bodyPr/>
                    <a:lstStyle/>
                    <a:p>
                      <a:pPr algn="ctr"/>
                      <a:r>
                        <a:rPr lang="en-US" dirty="0"/>
                        <a:t>19</a:t>
                      </a:r>
                    </a:p>
                  </a:txBody>
                  <a:tcPr marL="45720" marR="45720" anchor="ctr"/>
                </a:tc>
                <a:tc>
                  <a:txBody>
                    <a:bodyPr/>
                    <a:lstStyle/>
                    <a:p>
                      <a:pPr algn="ctr"/>
                      <a:r>
                        <a:rPr lang="en-US" dirty="0"/>
                        <a:t>235</a:t>
                      </a:r>
                    </a:p>
                  </a:txBody>
                  <a:tcPr marL="45720" marR="45720" anchor="ctr"/>
                </a:tc>
                <a:extLst>
                  <a:ext uri="{0D108BD9-81ED-4DB2-BD59-A6C34878D82A}">
                    <a16:rowId xmlns:a16="http://schemas.microsoft.com/office/drawing/2014/main" val="10003"/>
                  </a:ext>
                </a:extLst>
              </a:tr>
              <a:tr h="229722">
                <a:tc>
                  <a:txBody>
                    <a:bodyPr/>
                    <a:lstStyle/>
                    <a:p>
                      <a:pPr algn="ctr"/>
                      <a:r>
                        <a:rPr lang="en-US" dirty="0"/>
                        <a:t>0.2</a:t>
                      </a:r>
                    </a:p>
                  </a:txBody>
                  <a:tcPr marL="45720" marR="45720" anchor="ctr"/>
                </a:tc>
                <a:tc>
                  <a:txBody>
                    <a:bodyPr/>
                    <a:lstStyle/>
                    <a:p>
                      <a:pPr algn="ctr"/>
                      <a:r>
                        <a:rPr lang="en-US" dirty="0"/>
                        <a:t>22</a:t>
                      </a:r>
                    </a:p>
                  </a:txBody>
                  <a:tcPr marL="45720" marR="45720" anchor="ctr"/>
                </a:tc>
                <a:extLst>
                  <a:ext uri="{0D108BD9-81ED-4DB2-BD59-A6C34878D82A}">
                    <a16:rowId xmlns:a16="http://schemas.microsoft.com/office/drawing/2014/main" val="10004"/>
                  </a:ext>
                </a:extLst>
              </a:tr>
            </a:tbl>
          </a:graphicData>
        </a:graphic>
      </p:graphicFrame>
      <p:sp>
        <p:nvSpPr>
          <p:cNvPr id="6" name="TextBox 5"/>
          <p:cNvSpPr txBox="1"/>
          <p:nvPr/>
        </p:nvSpPr>
        <p:spPr>
          <a:xfrm>
            <a:off x="6903529" y="1885553"/>
            <a:ext cx="638103" cy="369332"/>
          </a:xfrm>
          <a:prstGeom prst="rect">
            <a:avLst/>
          </a:prstGeom>
          <a:noFill/>
        </p:spPr>
        <p:txBody>
          <a:bodyPr wrap="none" rtlCol="0">
            <a:spAutoFit/>
          </a:bodyPr>
          <a:lstStyle/>
          <a:p>
            <a:r>
              <a:rPr lang="en-US" sz="1400" b="1" kern="0" dirty="0">
                <a:solidFill>
                  <a:srgbClr val="000000"/>
                </a:solidFill>
                <a:ea typeface="Arial"/>
                <a:cs typeface="Arial"/>
                <a:sym typeface="Arial"/>
              </a:rPr>
              <a:t>Data</a:t>
            </a:r>
          </a:p>
        </p:txBody>
      </p:sp>
      <p:sp>
        <p:nvSpPr>
          <p:cNvPr id="10" name="Freeform 9"/>
          <p:cNvSpPr/>
          <p:nvPr/>
        </p:nvSpPr>
        <p:spPr>
          <a:xfrm rot="10800000">
            <a:off x="3813550" y="3509892"/>
            <a:ext cx="2635250" cy="60420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kern="0">
              <a:solidFill>
                <a:srgbClr val="000000"/>
              </a:solidFill>
              <a:sym typeface="Arial"/>
            </a:endParaRPr>
          </a:p>
        </p:txBody>
      </p:sp>
      <p:sp>
        <p:nvSpPr>
          <p:cNvPr id="11" name="TextBox 10"/>
          <p:cNvSpPr txBox="1"/>
          <p:nvPr/>
        </p:nvSpPr>
        <p:spPr>
          <a:xfrm>
            <a:off x="4622658" y="4104566"/>
            <a:ext cx="1107783" cy="369332"/>
          </a:xfrm>
          <a:prstGeom prst="rect">
            <a:avLst/>
          </a:prstGeom>
          <a:noFill/>
        </p:spPr>
        <p:txBody>
          <a:bodyPr wrap="none" rtlCol="0">
            <a:spAutoFit/>
          </a:bodyPr>
          <a:lstStyle/>
          <a:p>
            <a:pPr algn="ctr"/>
            <a:r>
              <a:rPr lang="en-US" sz="1400" i="1" kern="0" dirty="0">
                <a:solidFill>
                  <a:srgbClr val="000000"/>
                </a:solidFill>
                <a:ea typeface="Arial"/>
                <a:cs typeface="Arial"/>
                <a:sym typeface="Arial"/>
              </a:rPr>
              <a:t>inference</a:t>
            </a:r>
          </a:p>
        </p:txBody>
      </p:sp>
      <p:sp>
        <p:nvSpPr>
          <p:cNvPr id="14" name="Title 1"/>
          <p:cNvSpPr txBox="1">
            <a:spLocks/>
          </p:cNvSpPr>
          <p:nvPr/>
        </p:nvSpPr>
        <p:spPr>
          <a:xfrm>
            <a:off x="10317" y="5571760"/>
            <a:ext cx="9144000" cy="11430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pPr algn="ctr">
              <a:buClr>
                <a:srgbClr val="000000"/>
              </a:buClr>
            </a:pPr>
            <a:r>
              <a:rPr lang="en-US" sz="3600" i="1" kern="0" dirty="0">
                <a:solidFill>
                  <a:srgbClr val="000000"/>
                </a:solidFill>
              </a:rPr>
              <a:t>Maximum likelihood</a:t>
            </a:r>
            <a:r>
              <a:rPr lang="en-US" sz="3600" kern="0" dirty="0">
                <a:solidFill>
                  <a:srgbClr val="000000"/>
                </a:solidFill>
              </a:rPr>
              <a:t> is a common way to do this</a:t>
            </a:r>
            <a:endParaRPr lang="en-US" sz="3600" i="1" kern="0" dirty="0">
              <a:solidFill>
                <a:srgbClr val="000000"/>
              </a:solidFill>
            </a:endParaRPr>
          </a:p>
        </p:txBody>
      </p:sp>
    </p:spTree>
    <p:extLst>
      <p:ext uri="{BB962C8B-B14F-4D97-AF65-F5344CB8AC3E}">
        <p14:creationId xmlns:p14="http://schemas.microsoft.com/office/powerpoint/2010/main" val="14096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z="4000" dirty="0"/>
              <a:t>Given these parameters, how likely are the data?</a:t>
            </a:r>
          </a:p>
        </p:txBody>
      </p:sp>
      <p:sp>
        <p:nvSpPr>
          <p:cNvPr id="4" name="Oval 3"/>
          <p:cNvSpPr/>
          <p:nvPr/>
        </p:nvSpPr>
        <p:spPr>
          <a:xfrm>
            <a:off x="510616" y="3081044"/>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i="1" kern="0" dirty="0">
                <a:solidFill>
                  <a:srgbClr val="000000"/>
                </a:solidFill>
                <a:sym typeface="Arial"/>
              </a:rPr>
              <a:t>Y</a:t>
            </a:r>
            <a:r>
              <a:rPr lang="en-US" sz="2400" kern="0" dirty="0">
                <a:solidFill>
                  <a:srgbClr val="000000"/>
                </a:solidFill>
                <a:sym typeface="Arial"/>
              </a:rPr>
              <a:t> ~ </a:t>
            </a:r>
            <a:r>
              <a:rPr lang="en-US" sz="2400" i="1" kern="0" dirty="0">
                <a:solidFill>
                  <a:srgbClr val="000000"/>
                </a:solidFill>
                <a:sym typeface="Arial"/>
              </a:rPr>
              <a:t>𝒩(</a:t>
            </a:r>
            <a:r>
              <a:rPr lang="en-US" sz="2400" i="1" kern="0" dirty="0">
                <a:solidFill>
                  <a:srgbClr val="FF0000"/>
                </a:solidFill>
                <a:sym typeface="Arial"/>
              </a:rPr>
              <a:t>-1</a:t>
            </a:r>
            <a:r>
              <a:rPr lang="en-US" sz="2400" i="1" kern="0" dirty="0">
                <a:solidFill>
                  <a:srgbClr val="000000"/>
                </a:solidFill>
                <a:sym typeface="Arial"/>
              </a:rPr>
              <a:t>x,</a:t>
            </a:r>
            <a:r>
              <a:rPr lang="en-US" sz="2400" i="1" kern="0" dirty="0">
                <a:solidFill>
                  <a:srgbClr val="FF0000"/>
                </a:solidFill>
                <a:sym typeface="Arial"/>
              </a:rPr>
              <a:t>0.5</a:t>
            </a:r>
            <a:r>
              <a:rPr lang="en-US" sz="2400" i="1" kern="0" dirty="0">
                <a:solidFill>
                  <a:srgbClr val="000000"/>
                </a:solidFill>
                <a:sym typeface="Arial"/>
              </a:rPr>
              <a:t>)</a:t>
            </a:r>
            <a:endParaRPr lang="en-US" sz="2400" kern="0" dirty="0">
              <a:solidFill>
                <a:srgbClr val="000000"/>
              </a:solidFill>
              <a:sym typeface="Arial"/>
            </a:endParaRPr>
          </a:p>
        </p:txBody>
      </p:sp>
      <p:graphicFrame>
        <p:nvGraphicFramePr>
          <p:cNvPr id="5" name="Table 4"/>
          <p:cNvGraphicFramePr>
            <a:graphicFrameLocks noGrp="1"/>
          </p:cNvGraphicFramePr>
          <p:nvPr/>
        </p:nvGraphicFramePr>
        <p:xfrm>
          <a:off x="6343759" y="2940685"/>
          <a:ext cx="1381126" cy="1864286"/>
        </p:xfrm>
        <a:graphic>
          <a:graphicData uri="http://schemas.openxmlformats.org/drawingml/2006/table">
            <a:tbl>
              <a:tblPr firstRow="1" bandRow="1">
                <a:tableStyleId>{5940675A-B579-460E-94D1-54222C63F5DA}</a:tableStyleId>
              </a:tblPr>
              <a:tblGrid>
                <a:gridCol w="690563">
                  <a:extLst>
                    <a:ext uri="{9D8B030D-6E8A-4147-A177-3AD203B41FA5}">
                      <a16:colId xmlns:a16="http://schemas.microsoft.com/office/drawing/2014/main" val="20000"/>
                    </a:ext>
                  </a:extLst>
                </a:gridCol>
                <a:gridCol w="690563">
                  <a:extLst>
                    <a:ext uri="{9D8B030D-6E8A-4147-A177-3AD203B41FA5}">
                      <a16:colId xmlns:a16="http://schemas.microsoft.com/office/drawing/2014/main" val="20001"/>
                    </a:ext>
                  </a:extLst>
                </a:gridCol>
              </a:tblGrid>
              <a:tr h="229722">
                <a:tc>
                  <a:txBody>
                    <a:bodyPr/>
                    <a:lstStyle/>
                    <a:p>
                      <a:pPr algn="ctr"/>
                      <a:r>
                        <a:rPr lang="en-US" dirty="0"/>
                        <a:t>x</a:t>
                      </a:r>
                    </a:p>
                  </a:txBody>
                  <a:tcPr marL="45720" marR="45720" anchor="ctr"/>
                </a:tc>
                <a:tc>
                  <a:txBody>
                    <a:bodyPr/>
                    <a:lstStyle/>
                    <a:p>
                      <a:pPr algn="ctr"/>
                      <a:r>
                        <a:rPr lang="en-US" dirty="0"/>
                        <a:t>y</a:t>
                      </a:r>
                    </a:p>
                  </a:txBody>
                  <a:tcPr marL="45720" marR="45720" anchor="ctr"/>
                </a:tc>
                <a:extLst>
                  <a:ext uri="{0D108BD9-81ED-4DB2-BD59-A6C34878D82A}">
                    <a16:rowId xmlns:a16="http://schemas.microsoft.com/office/drawing/2014/main" val="10000"/>
                  </a:ext>
                </a:extLst>
              </a:tr>
              <a:tr h="229722">
                <a:tc>
                  <a:txBody>
                    <a:bodyPr/>
                    <a:lstStyle/>
                    <a:p>
                      <a:pPr algn="ctr"/>
                      <a:r>
                        <a:rPr lang="en-US" dirty="0"/>
                        <a:t>0.12</a:t>
                      </a:r>
                    </a:p>
                  </a:txBody>
                  <a:tcPr marL="45720" marR="45720" anchor="ctr"/>
                </a:tc>
                <a:tc>
                  <a:txBody>
                    <a:bodyPr/>
                    <a:lstStyle/>
                    <a:p>
                      <a:pPr algn="ctr"/>
                      <a:r>
                        <a:rPr lang="en-US" dirty="0"/>
                        <a:t>12</a:t>
                      </a:r>
                    </a:p>
                  </a:txBody>
                  <a:tcPr marL="45720" marR="45720" anchor="ctr"/>
                </a:tc>
                <a:extLst>
                  <a:ext uri="{0D108BD9-81ED-4DB2-BD59-A6C34878D82A}">
                    <a16:rowId xmlns:a16="http://schemas.microsoft.com/office/drawing/2014/main" val="10001"/>
                  </a:ext>
                </a:extLst>
              </a:tr>
              <a:tr h="645086">
                <a:tc>
                  <a:txBody>
                    <a:bodyPr/>
                    <a:lstStyle/>
                    <a:p>
                      <a:pPr algn="ctr"/>
                      <a:r>
                        <a:rPr lang="en-US" dirty="0"/>
                        <a:t>…</a:t>
                      </a:r>
                    </a:p>
                  </a:txBody>
                  <a:tcPr marL="45720" marR="45720" anchor="ctr"/>
                </a:tc>
                <a:tc>
                  <a:txBody>
                    <a:bodyPr/>
                    <a:lstStyle/>
                    <a:p>
                      <a:pPr algn="ctr"/>
                      <a:r>
                        <a:rPr lang="en-US" dirty="0"/>
                        <a:t>…</a:t>
                      </a:r>
                    </a:p>
                  </a:txBody>
                  <a:tcPr marL="45720" marR="45720" anchor="ctr"/>
                </a:tc>
                <a:extLst>
                  <a:ext uri="{0D108BD9-81ED-4DB2-BD59-A6C34878D82A}">
                    <a16:rowId xmlns:a16="http://schemas.microsoft.com/office/drawing/2014/main" val="10002"/>
                  </a:ext>
                </a:extLst>
              </a:tr>
              <a:tr h="229722">
                <a:tc>
                  <a:txBody>
                    <a:bodyPr/>
                    <a:lstStyle/>
                    <a:p>
                      <a:pPr algn="ctr"/>
                      <a:r>
                        <a:rPr lang="en-US" dirty="0"/>
                        <a:t>19</a:t>
                      </a:r>
                    </a:p>
                  </a:txBody>
                  <a:tcPr marL="45720" marR="45720" anchor="ctr"/>
                </a:tc>
                <a:tc>
                  <a:txBody>
                    <a:bodyPr/>
                    <a:lstStyle/>
                    <a:p>
                      <a:pPr algn="ctr"/>
                      <a:r>
                        <a:rPr lang="en-US" dirty="0"/>
                        <a:t>235</a:t>
                      </a:r>
                    </a:p>
                  </a:txBody>
                  <a:tcPr marL="45720" marR="45720" anchor="ctr"/>
                </a:tc>
                <a:extLst>
                  <a:ext uri="{0D108BD9-81ED-4DB2-BD59-A6C34878D82A}">
                    <a16:rowId xmlns:a16="http://schemas.microsoft.com/office/drawing/2014/main" val="10003"/>
                  </a:ext>
                </a:extLst>
              </a:tr>
              <a:tr h="229722">
                <a:tc>
                  <a:txBody>
                    <a:bodyPr/>
                    <a:lstStyle/>
                    <a:p>
                      <a:pPr algn="ctr"/>
                      <a:r>
                        <a:rPr lang="en-US" dirty="0"/>
                        <a:t>0.2</a:t>
                      </a:r>
                    </a:p>
                  </a:txBody>
                  <a:tcPr marL="45720" marR="45720" anchor="ctr"/>
                </a:tc>
                <a:tc>
                  <a:txBody>
                    <a:bodyPr/>
                    <a:lstStyle/>
                    <a:p>
                      <a:pPr algn="ctr"/>
                      <a:r>
                        <a:rPr lang="en-US" dirty="0"/>
                        <a:t>22</a:t>
                      </a:r>
                    </a:p>
                  </a:txBody>
                  <a:tcPr marL="45720" marR="45720" anchor="ctr"/>
                </a:tc>
                <a:extLst>
                  <a:ext uri="{0D108BD9-81ED-4DB2-BD59-A6C34878D82A}">
                    <a16:rowId xmlns:a16="http://schemas.microsoft.com/office/drawing/2014/main" val="10004"/>
                  </a:ext>
                </a:extLst>
              </a:tr>
            </a:tbl>
          </a:graphicData>
        </a:graphic>
      </p:graphicFrame>
      <p:sp>
        <p:nvSpPr>
          <p:cNvPr id="6" name="TextBox 5"/>
          <p:cNvSpPr txBox="1"/>
          <p:nvPr/>
        </p:nvSpPr>
        <p:spPr>
          <a:xfrm>
            <a:off x="6715270" y="2571353"/>
            <a:ext cx="638103" cy="369332"/>
          </a:xfrm>
          <a:prstGeom prst="rect">
            <a:avLst/>
          </a:prstGeom>
          <a:noFill/>
        </p:spPr>
        <p:txBody>
          <a:bodyPr wrap="none" rtlCol="0">
            <a:spAutoFit/>
          </a:bodyPr>
          <a:lstStyle/>
          <a:p>
            <a:r>
              <a:rPr lang="en-US" sz="1400" b="1" kern="0" dirty="0">
                <a:solidFill>
                  <a:srgbClr val="000000"/>
                </a:solidFill>
                <a:ea typeface="Arial"/>
                <a:cs typeface="Arial"/>
                <a:sym typeface="Arial"/>
              </a:rPr>
              <a:t>Data</a:t>
            </a:r>
          </a:p>
        </p:txBody>
      </p:sp>
      <p:sp>
        <p:nvSpPr>
          <p:cNvPr id="8" name="Freeform 7"/>
          <p:cNvSpPr/>
          <p:nvPr/>
        </p:nvSpPr>
        <p:spPr>
          <a:xfrm>
            <a:off x="3625290" y="2571353"/>
            <a:ext cx="2635250" cy="60420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kern="0">
              <a:solidFill>
                <a:srgbClr val="000000"/>
              </a:solidFill>
              <a:sym typeface="Arial"/>
            </a:endParaRPr>
          </a:p>
        </p:txBody>
      </p:sp>
      <p:sp>
        <p:nvSpPr>
          <p:cNvPr id="9" name="TextBox 8"/>
          <p:cNvSpPr txBox="1"/>
          <p:nvPr/>
        </p:nvSpPr>
        <p:spPr>
          <a:xfrm>
            <a:off x="3911223" y="2190884"/>
            <a:ext cx="2063385" cy="369332"/>
          </a:xfrm>
          <a:prstGeom prst="rect">
            <a:avLst/>
          </a:prstGeom>
          <a:noFill/>
        </p:spPr>
        <p:txBody>
          <a:bodyPr wrap="none" rtlCol="0">
            <a:spAutoFit/>
          </a:bodyPr>
          <a:lstStyle/>
          <a:p>
            <a:pPr algn="ctr"/>
            <a:r>
              <a:rPr lang="en-US" i="1" kern="0" dirty="0">
                <a:solidFill>
                  <a:srgbClr val="000000"/>
                </a:solidFill>
                <a:ea typeface="Arial"/>
                <a:cs typeface="Arial"/>
                <a:sym typeface="Arial"/>
              </a:rPr>
              <a:t>Likelihood = 0.004</a:t>
            </a:r>
          </a:p>
        </p:txBody>
      </p:sp>
      <p:sp>
        <p:nvSpPr>
          <p:cNvPr id="12" name="Oval 11"/>
          <p:cNvSpPr/>
          <p:nvPr/>
        </p:nvSpPr>
        <p:spPr>
          <a:xfrm>
            <a:off x="627357" y="3771606"/>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i="1" kern="0" dirty="0">
                <a:solidFill>
                  <a:srgbClr val="000000"/>
                </a:solidFill>
                <a:sym typeface="Arial"/>
              </a:rPr>
              <a:t>Y </a:t>
            </a:r>
            <a:r>
              <a:rPr lang="en-US" sz="2400" kern="0" dirty="0">
                <a:solidFill>
                  <a:srgbClr val="000000"/>
                </a:solidFill>
                <a:sym typeface="Arial"/>
              </a:rPr>
              <a:t>~ </a:t>
            </a:r>
            <a:r>
              <a:rPr lang="en-US" sz="2400" i="1" kern="0" dirty="0">
                <a:solidFill>
                  <a:srgbClr val="000000"/>
                </a:solidFill>
                <a:sym typeface="Arial"/>
              </a:rPr>
              <a:t>𝒩(</a:t>
            </a:r>
            <a:r>
              <a:rPr lang="en-US" sz="2400" i="1" kern="0" dirty="0">
                <a:solidFill>
                  <a:srgbClr val="FF0000"/>
                </a:solidFill>
                <a:sym typeface="Arial"/>
              </a:rPr>
              <a:t>0</a:t>
            </a:r>
            <a:r>
              <a:rPr lang="en-US" sz="2400" i="1" kern="0" dirty="0">
                <a:solidFill>
                  <a:srgbClr val="000000"/>
                </a:solidFill>
                <a:sym typeface="Arial"/>
              </a:rPr>
              <a:t>x,</a:t>
            </a:r>
            <a:r>
              <a:rPr lang="en-US" sz="2400" i="1" kern="0" dirty="0">
                <a:solidFill>
                  <a:srgbClr val="FF0000"/>
                </a:solidFill>
                <a:sym typeface="Arial"/>
              </a:rPr>
              <a:t>0.5</a:t>
            </a:r>
            <a:r>
              <a:rPr lang="en-US" sz="2400" i="1" kern="0" dirty="0">
                <a:solidFill>
                  <a:srgbClr val="000000"/>
                </a:solidFill>
                <a:sym typeface="Arial"/>
              </a:rPr>
              <a:t>)</a:t>
            </a:r>
            <a:endParaRPr lang="en-US" sz="2400" kern="0" dirty="0">
              <a:solidFill>
                <a:srgbClr val="000000"/>
              </a:solidFill>
              <a:sym typeface="Arial"/>
            </a:endParaRPr>
          </a:p>
        </p:txBody>
      </p:sp>
      <p:sp>
        <p:nvSpPr>
          <p:cNvPr id="13" name="Freeform 12"/>
          <p:cNvSpPr/>
          <p:nvPr/>
        </p:nvSpPr>
        <p:spPr>
          <a:xfrm>
            <a:off x="3742031" y="3261915"/>
            <a:ext cx="2635250" cy="60420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kern="0">
              <a:solidFill>
                <a:srgbClr val="000000"/>
              </a:solidFill>
              <a:sym typeface="Arial"/>
            </a:endParaRPr>
          </a:p>
        </p:txBody>
      </p:sp>
      <p:sp>
        <p:nvSpPr>
          <p:cNvPr id="14" name="TextBox 13"/>
          <p:cNvSpPr txBox="1"/>
          <p:nvPr/>
        </p:nvSpPr>
        <p:spPr>
          <a:xfrm>
            <a:off x="4027964" y="2881446"/>
            <a:ext cx="2063385" cy="369332"/>
          </a:xfrm>
          <a:prstGeom prst="rect">
            <a:avLst/>
          </a:prstGeom>
          <a:noFill/>
        </p:spPr>
        <p:txBody>
          <a:bodyPr wrap="none" rtlCol="0">
            <a:spAutoFit/>
          </a:bodyPr>
          <a:lstStyle/>
          <a:p>
            <a:pPr algn="ctr"/>
            <a:r>
              <a:rPr lang="en-US" i="1" kern="0" dirty="0">
                <a:solidFill>
                  <a:srgbClr val="000000"/>
                </a:solidFill>
                <a:ea typeface="Arial"/>
                <a:cs typeface="Arial"/>
                <a:sym typeface="Arial"/>
              </a:rPr>
              <a:t>Likelihood = 0.036</a:t>
            </a:r>
          </a:p>
        </p:txBody>
      </p:sp>
      <p:sp>
        <p:nvSpPr>
          <p:cNvPr id="19" name="Oval 18"/>
          <p:cNvSpPr/>
          <p:nvPr/>
        </p:nvSpPr>
        <p:spPr>
          <a:xfrm>
            <a:off x="725968" y="4462168"/>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i="1" kern="0" dirty="0">
                <a:solidFill>
                  <a:srgbClr val="000000"/>
                </a:solidFill>
                <a:sym typeface="Arial"/>
              </a:rPr>
              <a:t>Y</a:t>
            </a:r>
            <a:r>
              <a:rPr lang="en-US" sz="2400" kern="0" dirty="0">
                <a:solidFill>
                  <a:srgbClr val="000000"/>
                </a:solidFill>
                <a:sym typeface="Arial"/>
              </a:rPr>
              <a:t> ~ </a:t>
            </a:r>
            <a:r>
              <a:rPr lang="en-US" sz="2400" i="1" kern="0" dirty="0">
                <a:solidFill>
                  <a:srgbClr val="000000"/>
                </a:solidFill>
                <a:sym typeface="Arial"/>
              </a:rPr>
              <a:t>𝒩(</a:t>
            </a:r>
            <a:r>
              <a:rPr lang="en-US" sz="2400" i="1" kern="0" dirty="0">
                <a:solidFill>
                  <a:srgbClr val="FF0000"/>
                </a:solidFill>
                <a:sym typeface="Arial"/>
              </a:rPr>
              <a:t>1</a:t>
            </a:r>
            <a:r>
              <a:rPr lang="en-US" sz="2400" i="1" kern="0" dirty="0">
                <a:solidFill>
                  <a:srgbClr val="000000"/>
                </a:solidFill>
                <a:sym typeface="Arial"/>
              </a:rPr>
              <a:t>x,</a:t>
            </a:r>
            <a:r>
              <a:rPr lang="en-US" sz="2400" i="1" kern="0" dirty="0">
                <a:solidFill>
                  <a:srgbClr val="FF0000"/>
                </a:solidFill>
                <a:sym typeface="Arial"/>
              </a:rPr>
              <a:t>0.5</a:t>
            </a:r>
            <a:r>
              <a:rPr lang="en-US" sz="2400" i="1" kern="0" dirty="0">
                <a:solidFill>
                  <a:srgbClr val="000000"/>
                </a:solidFill>
                <a:sym typeface="Arial"/>
              </a:rPr>
              <a:t>)</a:t>
            </a:r>
            <a:endParaRPr lang="en-US" sz="2400" kern="0" dirty="0">
              <a:solidFill>
                <a:srgbClr val="000000"/>
              </a:solidFill>
              <a:sym typeface="Arial"/>
            </a:endParaRPr>
          </a:p>
        </p:txBody>
      </p:sp>
      <p:sp>
        <p:nvSpPr>
          <p:cNvPr id="20" name="Freeform 19"/>
          <p:cNvSpPr/>
          <p:nvPr/>
        </p:nvSpPr>
        <p:spPr>
          <a:xfrm>
            <a:off x="3840642" y="3952477"/>
            <a:ext cx="2635250" cy="60420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kern="0">
              <a:solidFill>
                <a:srgbClr val="000000"/>
              </a:solidFill>
              <a:sym typeface="Arial"/>
            </a:endParaRPr>
          </a:p>
        </p:txBody>
      </p:sp>
      <p:sp>
        <p:nvSpPr>
          <p:cNvPr id="21" name="TextBox 20"/>
          <p:cNvSpPr txBox="1"/>
          <p:nvPr/>
        </p:nvSpPr>
        <p:spPr>
          <a:xfrm>
            <a:off x="4190695" y="3572008"/>
            <a:ext cx="1935145" cy="369332"/>
          </a:xfrm>
          <a:prstGeom prst="rect">
            <a:avLst/>
          </a:prstGeom>
          <a:noFill/>
        </p:spPr>
        <p:txBody>
          <a:bodyPr wrap="none" rtlCol="0">
            <a:spAutoFit/>
          </a:bodyPr>
          <a:lstStyle/>
          <a:p>
            <a:pPr algn="ctr"/>
            <a:r>
              <a:rPr lang="en-US" i="1" kern="0" dirty="0">
                <a:solidFill>
                  <a:srgbClr val="000000"/>
                </a:solidFill>
                <a:ea typeface="Arial"/>
                <a:cs typeface="Arial"/>
                <a:sym typeface="Arial"/>
              </a:rPr>
              <a:t>Likelihood = 0.09</a:t>
            </a:r>
          </a:p>
        </p:txBody>
      </p:sp>
      <p:sp>
        <p:nvSpPr>
          <p:cNvPr id="7" name="TextBox 6"/>
          <p:cNvSpPr txBox="1"/>
          <p:nvPr/>
        </p:nvSpPr>
        <p:spPr>
          <a:xfrm>
            <a:off x="5311588" y="5365376"/>
            <a:ext cx="415498" cy="369332"/>
          </a:xfrm>
          <a:prstGeom prst="rect">
            <a:avLst/>
          </a:prstGeom>
          <a:noFill/>
        </p:spPr>
        <p:txBody>
          <a:bodyPr wrap="none" rtlCol="0">
            <a:spAutoFit/>
          </a:bodyPr>
          <a:lstStyle/>
          <a:p>
            <a:r>
              <a:rPr lang="mr-IN" dirty="0">
                <a:solidFill>
                  <a:srgbClr val="000000"/>
                </a:solidFill>
              </a:rPr>
              <a:t>…</a:t>
            </a:r>
            <a:endParaRPr lang="en-US" dirty="0">
              <a:solidFill>
                <a:srgbClr val="000000"/>
              </a:solidFill>
            </a:endParaRPr>
          </a:p>
        </p:txBody>
      </p:sp>
    </p:spTree>
    <p:extLst>
      <p:ext uri="{BB962C8B-B14F-4D97-AF65-F5344CB8AC3E}">
        <p14:creationId xmlns:p14="http://schemas.microsoft.com/office/powerpoint/2010/main" val="126408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animBg="1"/>
      <p:bldP spid="9" grpId="0"/>
      <p:bldP spid="12" grpId="0" animBg="1"/>
      <p:bldP spid="13" grpId="0" animBg="1"/>
      <p:bldP spid="14" grpId="0"/>
      <p:bldP spid="19" grpId="0" animBg="1"/>
      <p:bldP spid="20" grpId="0" animBg="1"/>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73526" y="1862294"/>
            <a:ext cx="6630831" cy="3315416"/>
          </a:xfrm>
          <a:prstGeom prst="rect">
            <a:avLst/>
          </a:prstGeom>
        </p:spPr>
      </p:pic>
      <p:sp>
        <p:nvSpPr>
          <p:cNvPr id="2" name="Title 1"/>
          <p:cNvSpPr>
            <a:spLocks noGrp="1"/>
          </p:cNvSpPr>
          <p:nvPr>
            <p:ph type="title"/>
          </p:nvPr>
        </p:nvSpPr>
        <p:spPr>
          <a:xfrm>
            <a:off x="0" y="-1"/>
            <a:ext cx="9144000" cy="992033"/>
          </a:xfrm>
        </p:spPr>
        <p:txBody>
          <a:bodyPr/>
          <a:lstStyle/>
          <a:p>
            <a:r>
              <a:rPr lang="en-US" sz="4000" dirty="0"/>
              <a:t>Inference – visual</a:t>
            </a:r>
          </a:p>
        </p:txBody>
      </p:sp>
      <p:sp>
        <p:nvSpPr>
          <p:cNvPr id="16" name="Rectangle 15"/>
          <p:cNvSpPr/>
          <p:nvPr/>
        </p:nvSpPr>
        <p:spPr>
          <a:xfrm>
            <a:off x="4355156" y="1496508"/>
            <a:ext cx="548802" cy="369332"/>
          </a:xfrm>
          <a:prstGeom prst="rect">
            <a:avLst/>
          </a:prstGeom>
        </p:spPr>
        <p:txBody>
          <a:bodyPr wrap="square">
            <a:spAutoFit/>
          </a:bodyPr>
          <a:lstStyle/>
          <a:p>
            <a:r>
              <a:rPr lang="en-US" kern="0">
                <a:solidFill>
                  <a:srgbClr val="000000"/>
                </a:solidFill>
                <a:sym typeface="Arial"/>
              </a:rPr>
              <a:t>θ</a:t>
            </a:r>
            <a:endParaRPr lang="en-US" dirty="0">
              <a:solidFill>
                <a:srgbClr val="000000"/>
              </a:solidFill>
            </a:endParaRPr>
          </a:p>
        </p:txBody>
      </p:sp>
      <p:sp>
        <p:nvSpPr>
          <p:cNvPr id="17" name="Rectangle 16"/>
          <p:cNvSpPr/>
          <p:nvPr/>
        </p:nvSpPr>
        <p:spPr>
          <a:xfrm>
            <a:off x="7501614" y="2319251"/>
            <a:ext cx="548802" cy="369332"/>
          </a:xfrm>
          <a:prstGeom prst="rect">
            <a:avLst/>
          </a:prstGeom>
        </p:spPr>
        <p:txBody>
          <a:bodyPr wrap="square">
            <a:spAutoFit/>
          </a:bodyPr>
          <a:lstStyle/>
          <a:p>
            <a:r>
              <a:rPr lang="en-US" i="1" kern="0">
                <a:solidFill>
                  <a:srgbClr val="000000"/>
                </a:solidFill>
                <a:sym typeface="Arial"/>
              </a:rPr>
              <a:t>σ</a:t>
            </a:r>
            <a:endParaRPr lang="en-US" dirty="0">
              <a:solidFill>
                <a:srgbClr val="000000"/>
              </a:solidFill>
            </a:endParaRPr>
          </a:p>
        </p:txBody>
      </p:sp>
      <p:sp>
        <p:nvSpPr>
          <p:cNvPr id="3" name="Rectangle 2"/>
          <p:cNvSpPr/>
          <p:nvPr/>
        </p:nvSpPr>
        <p:spPr>
          <a:xfrm>
            <a:off x="6296839" y="2068389"/>
            <a:ext cx="1048870" cy="1344706"/>
          </a:xfrm>
          <a:prstGeom prst="rect">
            <a:avLst/>
          </a:prstGeom>
          <a:noFill/>
          <a:ln w="1270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21"/>
          <p:cNvSpPr/>
          <p:nvPr/>
        </p:nvSpPr>
        <p:spPr>
          <a:xfrm>
            <a:off x="6296839" y="3569378"/>
            <a:ext cx="1048870" cy="1269106"/>
          </a:xfrm>
          <a:prstGeom prst="rect">
            <a:avLst/>
          </a:prstGeom>
          <a:no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p:cNvSpPr/>
          <p:nvPr/>
        </p:nvSpPr>
        <p:spPr>
          <a:xfrm>
            <a:off x="5239655" y="2143989"/>
            <a:ext cx="941620" cy="1269106"/>
          </a:xfrm>
          <a:prstGeom prst="rect">
            <a:avLst/>
          </a:prstGeom>
          <a:no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Rectangle 23"/>
          <p:cNvSpPr/>
          <p:nvPr/>
        </p:nvSpPr>
        <p:spPr>
          <a:xfrm>
            <a:off x="5239655" y="3564296"/>
            <a:ext cx="941620" cy="1269106"/>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 name="Rectangle 24"/>
          <p:cNvSpPr/>
          <p:nvPr/>
        </p:nvSpPr>
        <p:spPr>
          <a:xfrm>
            <a:off x="4131853" y="3564296"/>
            <a:ext cx="941620" cy="1269106"/>
          </a:xfrm>
          <a:prstGeom prst="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Rectangle 25"/>
          <p:cNvSpPr/>
          <p:nvPr/>
        </p:nvSpPr>
        <p:spPr>
          <a:xfrm>
            <a:off x="4115236" y="2143989"/>
            <a:ext cx="941620" cy="1269106"/>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 name="Rectangle 26"/>
          <p:cNvSpPr/>
          <p:nvPr/>
        </p:nvSpPr>
        <p:spPr>
          <a:xfrm>
            <a:off x="3015743" y="2143989"/>
            <a:ext cx="941620" cy="126910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Rectangle 27"/>
          <p:cNvSpPr/>
          <p:nvPr/>
        </p:nvSpPr>
        <p:spPr>
          <a:xfrm>
            <a:off x="3015743" y="3564296"/>
            <a:ext cx="941620" cy="126910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Rectangle 28"/>
          <p:cNvSpPr/>
          <p:nvPr/>
        </p:nvSpPr>
        <p:spPr>
          <a:xfrm>
            <a:off x="1891324" y="3564296"/>
            <a:ext cx="958237" cy="126910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0" name="Rectangle 29"/>
          <p:cNvSpPr/>
          <p:nvPr/>
        </p:nvSpPr>
        <p:spPr>
          <a:xfrm>
            <a:off x="1891324" y="2143989"/>
            <a:ext cx="966546" cy="126910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Rectangle 30"/>
          <p:cNvSpPr/>
          <p:nvPr/>
        </p:nvSpPr>
        <p:spPr>
          <a:xfrm flipV="1">
            <a:off x="3606765" y="5450114"/>
            <a:ext cx="955402" cy="45719"/>
          </a:xfrm>
          <a:prstGeom prst="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TextBox 17"/>
          <p:cNvSpPr txBox="1"/>
          <p:nvPr/>
        </p:nvSpPr>
        <p:spPr>
          <a:xfrm>
            <a:off x="4602663" y="5285715"/>
            <a:ext cx="1223412" cy="369332"/>
          </a:xfrm>
          <a:prstGeom prst="rect">
            <a:avLst/>
          </a:prstGeom>
          <a:noFill/>
        </p:spPr>
        <p:txBody>
          <a:bodyPr wrap="none" rtlCol="0">
            <a:spAutoFit/>
          </a:bodyPr>
          <a:lstStyle/>
          <a:p>
            <a:r>
              <a:rPr lang="en-US" dirty="0">
                <a:solidFill>
                  <a:srgbClr val="000000"/>
                </a:solidFill>
              </a:rPr>
              <a:t>Likelihood</a:t>
            </a:r>
          </a:p>
        </p:txBody>
      </p:sp>
    </p:spTree>
    <p:extLst>
      <p:ext uri="{BB962C8B-B14F-4D97-AF65-F5344CB8AC3E}">
        <p14:creationId xmlns:p14="http://schemas.microsoft.com/office/powerpoint/2010/main" val="505383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pPr algn="ctr"/>
            <a:r>
              <a:rPr lang="en-US" sz="4000" dirty="0"/>
              <a:t>Confidence intervals and Hypothesis testing</a:t>
            </a:r>
          </a:p>
        </p:txBody>
      </p:sp>
    </p:spTree>
    <p:extLst>
      <p:ext uri="{BB962C8B-B14F-4D97-AF65-F5344CB8AC3E}">
        <p14:creationId xmlns:p14="http://schemas.microsoft.com/office/powerpoint/2010/main" val="1232210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860819" y="436819"/>
            <a:ext cx="2447926" cy="3176762"/>
            <a:chOff x="6177441" y="1585910"/>
            <a:chExt cx="2447926" cy="3176762"/>
          </a:xfrm>
        </p:grpSpPr>
        <p:sp>
          <p:nvSpPr>
            <p:cNvPr id="2" name="Rectangle 1"/>
            <p:cNvSpPr/>
            <p:nvPr/>
          </p:nvSpPr>
          <p:spPr>
            <a:xfrm>
              <a:off x="6177441" y="15859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p:nvSpPr>
          <p:spPr>
            <a:xfrm>
              <a:off x="6329841" y="1738310"/>
              <a:ext cx="1381126" cy="2109962"/>
            </a:xfrm>
            <a:prstGeom prst="rect">
              <a:avLst/>
            </a:prstGeom>
            <a:solidFill>
              <a:schemeClr val="bg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a:off x="6482241" y="1890710"/>
              <a:ext cx="1381126" cy="2109962"/>
            </a:xfrm>
            <a:prstGeom prst="rect">
              <a:avLst/>
            </a:prstGeom>
            <a:solidFill>
              <a:schemeClr val="bg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6634641" y="2043110"/>
              <a:ext cx="1381126" cy="2109962"/>
            </a:xfrm>
            <a:prstGeom prst="rect">
              <a:avLst/>
            </a:prstGeom>
            <a:solidFill>
              <a:schemeClr val="bg2">
                <a:lumMod val="2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p:nvSpPr>
          <p:spPr>
            <a:xfrm>
              <a:off x="6787041" y="21955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p:nvSpPr>
          <p:spPr>
            <a:xfrm>
              <a:off x="6939441" y="23479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7091841" y="2500310"/>
              <a:ext cx="1381126" cy="2109962"/>
            </a:xfrm>
            <a:prstGeom prst="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p:nvSpPr>
          <p:spPr>
            <a:xfrm>
              <a:off x="7244241" y="26527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5" name="Oval 4"/>
          <p:cNvSpPr/>
          <p:nvPr/>
        </p:nvSpPr>
        <p:spPr>
          <a:xfrm rot="5400000">
            <a:off x="1080112" y="1870049"/>
            <a:ext cx="3325749" cy="255786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solidFill>
                <a:prstClr val="black"/>
              </a:solidFill>
            </a:endParaRPr>
          </a:p>
        </p:txBody>
      </p:sp>
      <p:sp>
        <p:nvSpPr>
          <p:cNvPr id="10" name="Freeform 9"/>
          <p:cNvSpPr/>
          <p:nvPr/>
        </p:nvSpPr>
        <p:spPr>
          <a:xfrm>
            <a:off x="2408907" y="1708922"/>
            <a:ext cx="776438" cy="505642"/>
          </a:xfrm>
          <a:custGeom>
            <a:avLst/>
            <a:gdLst>
              <a:gd name="connsiteX0" fmla="*/ 317913 w 776438"/>
              <a:gd name="connsiteY0" fmla="*/ 291 h 505642"/>
              <a:gd name="connsiteX1" fmla="*/ 721988 w 776438"/>
              <a:gd name="connsiteY1" fmla="*/ 115733 h 505642"/>
              <a:gd name="connsiteX2" fmla="*/ 750850 w 776438"/>
              <a:gd name="connsiteY2" fmla="*/ 389909 h 505642"/>
              <a:gd name="connsiteX3" fmla="*/ 519950 w 776438"/>
              <a:gd name="connsiteY3" fmla="*/ 505351 h 505642"/>
              <a:gd name="connsiteX4" fmla="*/ 418932 w 776438"/>
              <a:gd name="connsiteY4" fmla="*/ 361048 h 505642"/>
              <a:gd name="connsiteX5" fmla="*/ 101444 w 776438"/>
              <a:gd name="connsiteY5" fmla="*/ 361048 h 505642"/>
              <a:gd name="connsiteX6" fmla="*/ 425 w 776438"/>
              <a:gd name="connsiteY6" fmla="*/ 187884 h 505642"/>
              <a:gd name="connsiteX7" fmla="*/ 130307 w 776438"/>
              <a:gd name="connsiteY7" fmla="*/ 144594 h 505642"/>
              <a:gd name="connsiteX8" fmla="*/ 317913 w 776438"/>
              <a:gd name="connsiteY8" fmla="*/ 291 h 50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438" h="505642">
                <a:moveTo>
                  <a:pt x="317913" y="291"/>
                </a:moveTo>
                <a:cubicBezTo>
                  <a:pt x="416526" y="-4519"/>
                  <a:pt x="649832" y="50797"/>
                  <a:pt x="721988" y="115733"/>
                </a:cubicBezTo>
                <a:cubicBezTo>
                  <a:pt x="794144" y="180669"/>
                  <a:pt x="784523" y="324973"/>
                  <a:pt x="750850" y="389909"/>
                </a:cubicBezTo>
                <a:cubicBezTo>
                  <a:pt x="717177" y="454845"/>
                  <a:pt x="575270" y="510161"/>
                  <a:pt x="519950" y="505351"/>
                </a:cubicBezTo>
                <a:cubicBezTo>
                  <a:pt x="464630" y="500541"/>
                  <a:pt x="488683" y="385099"/>
                  <a:pt x="418932" y="361048"/>
                </a:cubicBezTo>
                <a:cubicBezTo>
                  <a:pt x="349181" y="336998"/>
                  <a:pt x="171195" y="389909"/>
                  <a:pt x="101444" y="361048"/>
                </a:cubicBezTo>
                <a:cubicBezTo>
                  <a:pt x="31693" y="332187"/>
                  <a:pt x="-4385" y="223960"/>
                  <a:pt x="425" y="187884"/>
                </a:cubicBezTo>
                <a:cubicBezTo>
                  <a:pt x="5235" y="151808"/>
                  <a:pt x="82203" y="173454"/>
                  <a:pt x="130307" y="144594"/>
                </a:cubicBezTo>
                <a:cubicBezTo>
                  <a:pt x="178411" y="115734"/>
                  <a:pt x="219300" y="5101"/>
                  <a:pt x="317913" y="291"/>
                </a:cubicBezTo>
                <a:close/>
              </a:path>
            </a:pathLst>
          </a:custGeom>
          <a:solidFill>
            <a:schemeClr val="bg2">
              <a:lumMod val="9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 name="Title 3"/>
          <p:cNvSpPr>
            <a:spLocks noGrp="1"/>
          </p:cNvSpPr>
          <p:nvPr>
            <p:ph type="title"/>
          </p:nvPr>
        </p:nvSpPr>
        <p:spPr>
          <a:xfrm>
            <a:off x="17139" y="-271"/>
            <a:ext cx="4946533" cy="1143000"/>
          </a:xfrm>
        </p:spPr>
        <p:txBody>
          <a:bodyPr>
            <a:normAutofit fontScale="90000"/>
          </a:bodyPr>
          <a:lstStyle/>
          <a:p>
            <a:r>
              <a:rPr lang="en-US" sz="4000" dirty="0"/>
              <a:t>The data vary, so our parameter estimate vary</a:t>
            </a:r>
          </a:p>
        </p:txBody>
      </p:sp>
      <p:graphicFrame>
        <p:nvGraphicFramePr>
          <p:cNvPr id="6" name="Table 5"/>
          <p:cNvGraphicFramePr>
            <a:graphicFrameLocks noGrp="1"/>
          </p:cNvGraphicFramePr>
          <p:nvPr/>
        </p:nvGraphicFramePr>
        <p:xfrm>
          <a:off x="6084782" y="1656943"/>
          <a:ext cx="1381126" cy="1833806"/>
        </p:xfrm>
        <a:graphic>
          <a:graphicData uri="http://schemas.openxmlformats.org/drawingml/2006/table">
            <a:tbl>
              <a:tblPr firstRow="1" bandRow="1">
                <a:tableStyleId>{5940675A-B579-460E-94D1-54222C63F5DA}</a:tableStyleId>
              </a:tblPr>
              <a:tblGrid>
                <a:gridCol w="690563">
                  <a:extLst>
                    <a:ext uri="{9D8B030D-6E8A-4147-A177-3AD203B41FA5}">
                      <a16:colId xmlns:a16="http://schemas.microsoft.com/office/drawing/2014/main" val="20000"/>
                    </a:ext>
                  </a:extLst>
                </a:gridCol>
                <a:gridCol w="690563">
                  <a:extLst>
                    <a:ext uri="{9D8B030D-6E8A-4147-A177-3AD203B41FA5}">
                      <a16:colId xmlns:a16="http://schemas.microsoft.com/office/drawing/2014/main" val="20001"/>
                    </a:ext>
                  </a:extLst>
                </a:gridCol>
              </a:tblGrid>
              <a:tr h="229722">
                <a:tc>
                  <a:txBody>
                    <a:bodyPr/>
                    <a:lstStyle/>
                    <a:p>
                      <a:pPr algn="ctr"/>
                      <a:r>
                        <a:rPr lang="en-US" dirty="0" err="1"/>
                        <a:t>x</a:t>
                      </a:r>
                      <a:r>
                        <a:rPr lang="en-US" baseline="-25000" dirty="0" err="1"/>
                        <a:t>s</a:t>
                      </a:r>
                      <a:endParaRPr lang="en-US" dirty="0"/>
                    </a:p>
                  </a:txBody>
                  <a:tcPr marL="45720" marR="45720" anchor="ctr">
                    <a:solidFill>
                      <a:srgbClr val="DDD9C3"/>
                    </a:solidFill>
                  </a:tcPr>
                </a:tc>
                <a:tc>
                  <a:txBody>
                    <a:bodyPr/>
                    <a:lstStyle/>
                    <a:p>
                      <a:pPr algn="ctr"/>
                      <a:r>
                        <a:rPr lang="en-US" dirty="0" err="1"/>
                        <a:t>y</a:t>
                      </a:r>
                      <a:r>
                        <a:rPr lang="en-US" baseline="-25000" dirty="0" err="1"/>
                        <a:t>s</a:t>
                      </a:r>
                      <a:endParaRPr lang="en-US" dirty="0"/>
                    </a:p>
                  </a:txBody>
                  <a:tcPr marL="45720" marR="45720" anchor="ctr">
                    <a:solidFill>
                      <a:srgbClr val="DDD9C3"/>
                    </a:solidFill>
                  </a:tcPr>
                </a:tc>
                <a:extLst>
                  <a:ext uri="{0D108BD9-81ED-4DB2-BD59-A6C34878D82A}">
                    <a16:rowId xmlns:a16="http://schemas.microsoft.com/office/drawing/2014/main" val="10000"/>
                  </a:ext>
                </a:extLst>
              </a:tr>
              <a:tr h="229722">
                <a:tc>
                  <a:txBody>
                    <a:bodyPr/>
                    <a:lstStyle/>
                    <a:p>
                      <a:pPr algn="ctr"/>
                      <a:r>
                        <a:rPr lang="en-US" dirty="0"/>
                        <a:t>0.12</a:t>
                      </a:r>
                    </a:p>
                  </a:txBody>
                  <a:tcPr marL="45720" marR="45720" anchor="ctr">
                    <a:solidFill>
                      <a:srgbClr val="DDD9C3"/>
                    </a:solidFill>
                  </a:tcPr>
                </a:tc>
                <a:tc>
                  <a:txBody>
                    <a:bodyPr/>
                    <a:lstStyle/>
                    <a:p>
                      <a:pPr algn="ctr"/>
                      <a:r>
                        <a:rPr lang="en-US" dirty="0"/>
                        <a:t>12</a:t>
                      </a:r>
                    </a:p>
                  </a:txBody>
                  <a:tcPr marL="45720" marR="45720" anchor="ctr">
                    <a:solidFill>
                      <a:srgbClr val="DDD9C3"/>
                    </a:solidFill>
                  </a:tcPr>
                </a:tc>
                <a:extLst>
                  <a:ext uri="{0D108BD9-81ED-4DB2-BD59-A6C34878D82A}">
                    <a16:rowId xmlns:a16="http://schemas.microsoft.com/office/drawing/2014/main" val="10001"/>
                  </a:ext>
                </a:extLst>
              </a:tr>
              <a:tr h="645086">
                <a:tc>
                  <a:txBody>
                    <a:bodyPr/>
                    <a:lstStyle/>
                    <a:p>
                      <a:pPr algn="ctr"/>
                      <a:r>
                        <a:rPr lang="en-US" dirty="0"/>
                        <a:t>…</a:t>
                      </a:r>
                    </a:p>
                  </a:txBody>
                  <a:tcPr marL="45720" marR="45720" anchor="ctr">
                    <a:solidFill>
                      <a:srgbClr val="DDD9C3"/>
                    </a:solidFill>
                  </a:tcPr>
                </a:tc>
                <a:tc>
                  <a:txBody>
                    <a:bodyPr/>
                    <a:lstStyle/>
                    <a:p>
                      <a:pPr algn="ctr"/>
                      <a:r>
                        <a:rPr lang="en-US" dirty="0"/>
                        <a:t>…</a:t>
                      </a:r>
                    </a:p>
                  </a:txBody>
                  <a:tcPr marL="45720" marR="45720" anchor="ctr">
                    <a:solidFill>
                      <a:srgbClr val="DDD9C3"/>
                    </a:solidFill>
                  </a:tcPr>
                </a:tc>
                <a:extLst>
                  <a:ext uri="{0D108BD9-81ED-4DB2-BD59-A6C34878D82A}">
                    <a16:rowId xmlns:a16="http://schemas.microsoft.com/office/drawing/2014/main" val="10002"/>
                  </a:ext>
                </a:extLst>
              </a:tr>
              <a:tr h="229722">
                <a:tc>
                  <a:txBody>
                    <a:bodyPr/>
                    <a:lstStyle/>
                    <a:p>
                      <a:pPr algn="ctr"/>
                      <a:r>
                        <a:rPr lang="en-US" dirty="0"/>
                        <a:t>19</a:t>
                      </a:r>
                    </a:p>
                  </a:txBody>
                  <a:tcPr marL="45720" marR="45720" anchor="ctr">
                    <a:solidFill>
                      <a:srgbClr val="DDD9C3"/>
                    </a:solidFill>
                  </a:tcPr>
                </a:tc>
                <a:tc>
                  <a:txBody>
                    <a:bodyPr/>
                    <a:lstStyle/>
                    <a:p>
                      <a:pPr algn="ctr"/>
                      <a:r>
                        <a:rPr lang="en-US" dirty="0"/>
                        <a:t>1435</a:t>
                      </a:r>
                    </a:p>
                  </a:txBody>
                  <a:tcPr marL="45720" marR="45720" anchor="ctr">
                    <a:solidFill>
                      <a:srgbClr val="DDD9C3"/>
                    </a:solidFill>
                  </a:tcPr>
                </a:tc>
                <a:extLst>
                  <a:ext uri="{0D108BD9-81ED-4DB2-BD59-A6C34878D82A}">
                    <a16:rowId xmlns:a16="http://schemas.microsoft.com/office/drawing/2014/main" val="10003"/>
                  </a:ext>
                </a:extLst>
              </a:tr>
              <a:tr h="229722">
                <a:tc>
                  <a:txBody>
                    <a:bodyPr/>
                    <a:lstStyle/>
                    <a:p>
                      <a:pPr algn="ctr"/>
                      <a:r>
                        <a:rPr lang="en-US" dirty="0"/>
                        <a:t>0.2</a:t>
                      </a:r>
                    </a:p>
                  </a:txBody>
                  <a:tcPr marL="45720" marR="45720" anchor="ctr">
                    <a:solidFill>
                      <a:srgbClr val="DDD9C3"/>
                    </a:solidFill>
                  </a:tcPr>
                </a:tc>
                <a:tc>
                  <a:txBody>
                    <a:bodyPr/>
                    <a:lstStyle/>
                    <a:p>
                      <a:pPr algn="ctr"/>
                      <a:r>
                        <a:rPr lang="en-US" dirty="0"/>
                        <a:t>13</a:t>
                      </a:r>
                    </a:p>
                  </a:txBody>
                  <a:tcPr marL="45720" marR="45720" anchor="ctr">
                    <a:solidFill>
                      <a:srgbClr val="DDD9C3"/>
                    </a:solidFill>
                  </a:tcPr>
                </a:tc>
                <a:extLst>
                  <a:ext uri="{0D108BD9-81ED-4DB2-BD59-A6C34878D82A}">
                    <a16:rowId xmlns:a16="http://schemas.microsoft.com/office/drawing/2014/main" val="10004"/>
                  </a:ext>
                </a:extLst>
              </a:tr>
            </a:tbl>
          </a:graphicData>
        </a:graphic>
      </p:graphicFrame>
      <p:sp>
        <p:nvSpPr>
          <p:cNvPr id="8" name="Freeform 7"/>
          <p:cNvSpPr/>
          <p:nvPr/>
        </p:nvSpPr>
        <p:spPr>
          <a:xfrm>
            <a:off x="2991290" y="1462696"/>
            <a:ext cx="3452602" cy="499047"/>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graphicFrame>
        <p:nvGraphicFramePr>
          <p:cNvPr id="11" name="Table 10"/>
          <p:cNvGraphicFramePr>
            <a:graphicFrameLocks noGrp="1"/>
          </p:cNvGraphicFramePr>
          <p:nvPr/>
        </p:nvGraphicFramePr>
        <p:xfrm>
          <a:off x="6237182" y="1809343"/>
          <a:ext cx="1381126" cy="1833806"/>
        </p:xfrm>
        <a:graphic>
          <a:graphicData uri="http://schemas.openxmlformats.org/drawingml/2006/table">
            <a:tbl>
              <a:tblPr firstRow="1" bandRow="1">
                <a:tableStyleId>{5940675A-B579-460E-94D1-54222C63F5DA}</a:tableStyleId>
              </a:tblPr>
              <a:tblGrid>
                <a:gridCol w="690563">
                  <a:extLst>
                    <a:ext uri="{9D8B030D-6E8A-4147-A177-3AD203B41FA5}">
                      <a16:colId xmlns:a16="http://schemas.microsoft.com/office/drawing/2014/main" val="20000"/>
                    </a:ext>
                  </a:extLst>
                </a:gridCol>
                <a:gridCol w="690563">
                  <a:extLst>
                    <a:ext uri="{9D8B030D-6E8A-4147-A177-3AD203B41FA5}">
                      <a16:colId xmlns:a16="http://schemas.microsoft.com/office/drawing/2014/main" val="20001"/>
                    </a:ext>
                  </a:extLst>
                </a:gridCol>
              </a:tblGrid>
              <a:tr h="229722">
                <a:tc>
                  <a:txBody>
                    <a:bodyPr/>
                    <a:lstStyle/>
                    <a:p>
                      <a:pPr algn="ctr"/>
                      <a:r>
                        <a:rPr lang="en-US" dirty="0" err="1"/>
                        <a:t>x</a:t>
                      </a:r>
                      <a:r>
                        <a:rPr lang="en-US" baseline="-25000" dirty="0" err="1"/>
                        <a:t>s</a:t>
                      </a:r>
                      <a:endParaRPr lang="en-US" dirty="0"/>
                    </a:p>
                  </a:txBody>
                  <a:tcPr marL="45720" marR="45720" anchor="ctr">
                    <a:solidFill>
                      <a:srgbClr val="C4BD97"/>
                    </a:solidFill>
                  </a:tcPr>
                </a:tc>
                <a:tc>
                  <a:txBody>
                    <a:bodyPr/>
                    <a:lstStyle/>
                    <a:p>
                      <a:pPr algn="ctr"/>
                      <a:r>
                        <a:rPr lang="en-US" dirty="0" err="1"/>
                        <a:t>y</a:t>
                      </a:r>
                      <a:r>
                        <a:rPr lang="en-US" baseline="-25000" dirty="0" err="1"/>
                        <a:t>s</a:t>
                      </a:r>
                      <a:endParaRPr lang="en-US" dirty="0"/>
                    </a:p>
                  </a:txBody>
                  <a:tcPr marL="45720" marR="45720" anchor="ctr">
                    <a:solidFill>
                      <a:srgbClr val="C4BD97"/>
                    </a:solidFill>
                  </a:tcPr>
                </a:tc>
                <a:extLst>
                  <a:ext uri="{0D108BD9-81ED-4DB2-BD59-A6C34878D82A}">
                    <a16:rowId xmlns:a16="http://schemas.microsoft.com/office/drawing/2014/main" val="10000"/>
                  </a:ext>
                </a:extLst>
              </a:tr>
              <a:tr h="229722">
                <a:tc>
                  <a:txBody>
                    <a:bodyPr/>
                    <a:lstStyle/>
                    <a:p>
                      <a:pPr algn="ctr"/>
                      <a:r>
                        <a:rPr lang="en-US" dirty="0"/>
                        <a:t>0.21</a:t>
                      </a:r>
                    </a:p>
                  </a:txBody>
                  <a:tcPr marL="45720" marR="45720" anchor="ctr">
                    <a:solidFill>
                      <a:srgbClr val="C4BD97"/>
                    </a:solidFill>
                  </a:tcPr>
                </a:tc>
                <a:tc>
                  <a:txBody>
                    <a:bodyPr/>
                    <a:lstStyle/>
                    <a:p>
                      <a:pPr algn="ctr"/>
                      <a:r>
                        <a:rPr lang="en-US" dirty="0"/>
                        <a:t>12.6</a:t>
                      </a:r>
                    </a:p>
                  </a:txBody>
                  <a:tcPr marL="45720" marR="45720" anchor="ctr">
                    <a:solidFill>
                      <a:srgbClr val="C4BD97"/>
                    </a:solidFill>
                  </a:tcPr>
                </a:tc>
                <a:extLst>
                  <a:ext uri="{0D108BD9-81ED-4DB2-BD59-A6C34878D82A}">
                    <a16:rowId xmlns:a16="http://schemas.microsoft.com/office/drawing/2014/main" val="10001"/>
                  </a:ext>
                </a:extLst>
              </a:tr>
              <a:tr h="645086">
                <a:tc>
                  <a:txBody>
                    <a:bodyPr/>
                    <a:lstStyle/>
                    <a:p>
                      <a:pPr algn="ctr"/>
                      <a:r>
                        <a:rPr lang="en-US" dirty="0"/>
                        <a:t>…</a:t>
                      </a:r>
                    </a:p>
                  </a:txBody>
                  <a:tcPr marL="45720" marR="45720" anchor="ctr">
                    <a:solidFill>
                      <a:srgbClr val="C4BD97"/>
                    </a:solidFill>
                  </a:tcPr>
                </a:tc>
                <a:tc>
                  <a:txBody>
                    <a:bodyPr/>
                    <a:lstStyle/>
                    <a:p>
                      <a:pPr algn="ctr"/>
                      <a:r>
                        <a:rPr lang="en-US" dirty="0"/>
                        <a:t>…</a:t>
                      </a:r>
                    </a:p>
                  </a:txBody>
                  <a:tcPr marL="45720" marR="45720" anchor="ctr">
                    <a:solidFill>
                      <a:srgbClr val="C4BD97"/>
                    </a:solidFill>
                  </a:tcPr>
                </a:tc>
                <a:extLst>
                  <a:ext uri="{0D108BD9-81ED-4DB2-BD59-A6C34878D82A}">
                    <a16:rowId xmlns:a16="http://schemas.microsoft.com/office/drawing/2014/main" val="10002"/>
                  </a:ext>
                </a:extLst>
              </a:tr>
              <a:tr h="229722">
                <a:tc>
                  <a:txBody>
                    <a:bodyPr/>
                    <a:lstStyle/>
                    <a:p>
                      <a:pPr algn="ctr"/>
                      <a:r>
                        <a:rPr lang="en-US" dirty="0"/>
                        <a:t>93</a:t>
                      </a:r>
                    </a:p>
                  </a:txBody>
                  <a:tcPr marL="45720" marR="45720" anchor="ctr">
                    <a:solidFill>
                      <a:srgbClr val="C4BD97"/>
                    </a:solidFill>
                  </a:tcPr>
                </a:tc>
                <a:tc>
                  <a:txBody>
                    <a:bodyPr/>
                    <a:lstStyle/>
                    <a:p>
                      <a:pPr algn="ctr"/>
                      <a:r>
                        <a:rPr lang="en-US" dirty="0"/>
                        <a:t>135</a:t>
                      </a:r>
                    </a:p>
                  </a:txBody>
                  <a:tcPr marL="45720" marR="45720" anchor="ctr">
                    <a:solidFill>
                      <a:srgbClr val="C4BD97"/>
                    </a:solidFill>
                  </a:tcPr>
                </a:tc>
                <a:extLst>
                  <a:ext uri="{0D108BD9-81ED-4DB2-BD59-A6C34878D82A}">
                    <a16:rowId xmlns:a16="http://schemas.microsoft.com/office/drawing/2014/main" val="10003"/>
                  </a:ext>
                </a:extLst>
              </a:tr>
              <a:tr h="229722">
                <a:tc>
                  <a:txBody>
                    <a:bodyPr/>
                    <a:lstStyle/>
                    <a:p>
                      <a:pPr algn="ctr"/>
                      <a:r>
                        <a:rPr lang="en-US" dirty="0"/>
                        <a:t>0.2</a:t>
                      </a:r>
                    </a:p>
                  </a:txBody>
                  <a:tcPr marL="45720" marR="45720" anchor="ctr">
                    <a:solidFill>
                      <a:srgbClr val="C4BD97"/>
                    </a:solidFill>
                  </a:tcPr>
                </a:tc>
                <a:tc>
                  <a:txBody>
                    <a:bodyPr/>
                    <a:lstStyle/>
                    <a:p>
                      <a:pPr algn="ctr"/>
                      <a:r>
                        <a:rPr lang="en-US" dirty="0"/>
                        <a:t>13</a:t>
                      </a:r>
                    </a:p>
                  </a:txBody>
                  <a:tcPr marL="45720" marR="45720" anchor="ctr">
                    <a:solidFill>
                      <a:srgbClr val="C4BD97"/>
                    </a:solidFill>
                  </a:tcPr>
                </a:tc>
                <a:extLst>
                  <a:ext uri="{0D108BD9-81ED-4DB2-BD59-A6C34878D82A}">
                    <a16:rowId xmlns:a16="http://schemas.microsoft.com/office/drawing/2014/main" val="10004"/>
                  </a:ext>
                </a:extLst>
              </a:tr>
            </a:tbl>
          </a:graphicData>
        </a:graphic>
      </p:graphicFrame>
      <p:sp>
        <p:nvSpPr>
          <p:cNvPr id="12" name="Freeform 11"/>
          <p:cNvSpPr/>
          <p:nvPr/>
        </p:nvSpPr>
        <p:spPr>
          <a:xfrm>
            <a:off x="3181094" y="2171274"/>
            <a:ext cx="608061" cy="522349"/>
          </a:xfrm>
          <a:custGeom>
            <a:avLst/>
            <a:gdLst>
              <a:gd name="connsiteX0" fmla="*/ 1222 w 608061"/>
              <a:gd name="connsiteY0" fmla="*/ 203454 h 522349"/>
              <a:gd name="connsiteX1" fmla="*/ 203259 w 608061"/>
              <a:gd name="connsiteY1" fmla="*/ 59151 h 522349"/>
              <a:gd name="connsiteX2" fmla="*/ 419728 w 608061"/>
              <a:gd name="connsiteY2" fmla="*/ 131303 h 522349"/>
              <a:gd name="connsiteX3" fmla="*/ 535178 w 608061"/>
              <a:gd name="connsiteY3" fmla="*/ 1430 h 522349"/>
              <a:gd name="connsiteX4" fmla="*/ 607334 w 608061"/>
              <a:gd name="connsiteY4" fmla="*/ 232315 h 522349"/>
              <a:gd name="connsiteX5" fmla="*/ 491884 w 608061"/>
              <a:gd name="connsiteY5" fmla="*/ 347757 h 522349"/>
              <a:gd name="connsiteX6" fmla="*/ 347572 w 608061"/>
              <a:gd name="connsiteY6" fmla="*/ 304467 h 522349"/>
              <a:gd name="connsiteX7" fmla="*/ 217690 w 608061"/>
              <a:gd name="connsiteY7" fmla="*/ 520921 h 522349"/>
              <a:gd name="connsiteX8" fmla="*/ 102240 w 608061"/>
              <a:gd name="connsiteY8" fmla="*/ 391048 h 522349"/>
              <a:gd name="connsiteX9" fmla="*/ 116672 w 608061"/>
              <a:gd name="connsiteY9" fmla="*/ 246745 h 522349"/>
              <a:gd name="connsiteX10" fmla="*/ 1222 w 608061"/>
              <a:gd name="connsiteY10" fmla="*/ 203454 h 52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061" h="522349">
                <a:moveTo>
                  <a:pt x="1222" y="203454"/>
                </a:moveTo>
                <a:cubicBezTo>
                  <a:pt x="15653" y="172188"/>
                  <a:pt x="133508" y="71176"/>
                  <a:pt x="203259" y="59151"/>
                </a:cubicBezTo>
                <a:cubicBezTo>
                  <a:pt x="273010" y="47126"/>
                  <a:pt x="364408" y="140923"/>
                  <a:pt x="419728" y="131303"/>
                </a:cubicBezTo>
                <a:cubicBezTo>
                  <a:pt x="475048" y="121683"/>
                  <a:pt x="503910" y="-15405"/>
                  <a:pt x="535178" y="1430"/>
                </a:cubicBezTo>
                <a:cubicBezTo>
                  <a:pt x="566446" y="18265"/>
                  <a:pt x="614550" y="174594"/>
                  <a:pt x="607334" y="232315"/>
                </a:cubicBezTo>
                <a:cubicBezTo>
                  <a:pt x="600118" y="290036"/>
                  <a:pt x="535178" y="335732"/>
                  <a:pt x="491884" y="347757"/>
                </a:cubicBezTo>
                <a:cubicBezTo>
                  <a:pt x="448590" y="359782"/>
                  <a:pt x="393271" y="275606"/>
                  <a:pt x="347572" y="304467"/>
                </a:cubicBezTo>
                <a:cubicBezTo>
                  <a:pt x="301873" y="333328"/>
                  <a:pt x="258579" y="506491"/>
                  <a:pt x="217690" y="520921"/>
                </a:cubicBezTo>
                <a:cubicBezTo>
                  <a:pt x="176801" y="535351"/>
                  <a:pt x="119076" y="436744"/>
                  <a:pt x="102240" y="391048"/>
                </a:cubicBezTo>
                <a:cubicBezTo>
                  <a:pt x="85404" y="345352"/>
                  <a:pt x="128698" y="278011"/>
                  <a:pt x="116672" y="246745"/>
                </a:cubicBezTo>
                <a:cubicBezTo>
                  <a:pt x="104646" y="215479"/>
                  <a:pt x="-13209" y="234720"/>
                  <a:pt x="1222" y="203454"/>
                </a:cubicBezTo>
                <a:close/>
              </a:path>
            </a:pathLst>
          </a:custGeom>
          <a:solidFill>
            <a:schemeClr val="bg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Freeform 12"/>
          <p:cNvSpPr/>
          <p:nvPr/>
        </p:nvSpPr>
        <p:spPr>
          <a:xfrm>
            <a:off x="3496520" y="1961743"/>
            <a:ext cx="3062248" cy="42661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graphicFrame>
        <p:nvGraphicFramePr>
          <p:cNvPr id="14" name="Table 13"/>
          <p:cNvGraphicFramePr>
            <a:graphicFrameLocks noGrp="1"/>
          </p:cNvGraphicFramePr>
          <p:nvPr/>
        </p:nvGraphicFramePr>
        <p:xfrm>
          <a:off x="6389582" y="1961743"/>
          <a:ext cx="1381126" cy="1833806"/>
        </p:xfrm>
        <a:graphic>
          <a:graphicData uri="http://schemas.openxmlformats.org/drawingml/2006/table">
            <a:tbl>
              <a:tblPr firstRow="1" bandRow="1">
                <a:tableStyleId>{5940675A-B579-460E-94D1-54222C63F5DA}</a:tableStyleId>
              </a:tblPr>
              <a:tblGrid>
                <a:gridCol w="690563">
                  <a:extLst>
                    <a:ext uri="{9D8B030D-6E8A-4147-A177-3AD203B41FA5}">
                      <a16:colId xmlns:a16="http://schemas.microsoft.com/office/drawing/2014/main" val="20000"/>
                    </a:ext>
                  </a:extLst>
                </a:gridCol>
                <a:gridCol w="690563">
                  <a:extLst>
                    <a:ext uri="{9D8B030D-6E8A-4147-A177-3AD203B41FA5}">
                      <a16:colId xmlns:a16="http://schemas.microsoft.com/office/drawing/2014/main" val="20001"/>
                    </a:ext>
                  </a:extLst>
                </a:gridCol>
              </a:tblGrid>
              <a:tr h="229722">
                <a:tc>
                  <a:txBody>
                    <a:bodyPr/>
                    <a:lstStyle/>
                    <a:p>
                      <a:pPr algn="ctr"/>
                      <a:r>
                        <a:rPr lang="en-US" dirty="0" err="1"/>
                        <a:t>x</a:t>
                      </a:r>
                      <a:r>
                        <a:rPr lang="en-US" baseline="-25000" dirty="0" err="1"/>
                        <a:t>s</a:t>
                      </a:r>
                      <a:endParaRPr lang="en-US" dirty="0"/>
                    </a:p>
                  </a:txBody>
                  <a:tcPr marL="45720" marR="45720" anchor="ctr">
                    <a:solidFill>
                      <a:schemeClr val="bg2">
                        <a:lumMod val="50000"/>
                      </a:schemeClr>
                    </a:solidFill>
                  </a:tcPr>
                </a:tc>
                <a:tc>
                  <a:txBody>
                    <a:bodyPr/>
                    <a:lstStyle/>
                    <a:p>
                      <a:pPr algn="ctr"/>
                      <a:r>
                        <a:rPr lang="en-US" dirty="0" err="1"/>
                        <a:t>y</a:t>
                      </a:r>
                      <a:r>
                        <a:rPr lang="en-US" baseline="-25000" dirty="0" err="1"/>
                        <a:t>s</a:t>
                      </a:r>
                      <a:endParaRPr lang="en-US" dirty="0"/>
                    </a:p>
                  </a:txBody>
                  <a:tcPr marL="45720" marR="45720" anchor="ctr">
                    <a:solidFill>
                      <a:schemeClr val="bg2">
                        <a:lumMod val="50000"/>
                      </a:schemeClr>
                    </a:solidFill>
                  </a:tcPr>
                </a:tc>
                <a:extLst>
                  <a:ext uri="{0D108BD9-81ED-4DB2-BD59-A6C34878D82A}">
                    <a16:rowId xmlns:a16="http://schemas.microsoft.com/office/drawing/2014/main" val="10000"/>
                  </a:ext>
                </a:extLst>
              </a:tr>
              <a:tr h="229722">
                <a:tc>
                  <a:txBody>
                    <a:bodyPr/>
                    <a:lstStyle/>
                    <a:p>
                      <a:pPr algn="ctr"/>
                      <a:r>
                        <a:rPr lang="en-US" dirty="0"/>
                        <a:t>0.12</a:t>
                      </a:r>
                    </a:p>
                  </a:txBody>
                  <a:tcPr marL="45720" marR="45720" anchor="ctr">
                    <a:solidFill>
                      <a:schemeClr val="bg2">
                        <a:lumMod val="50000"/>
                      </a:schemeClr>
                    </a:solidFill>
                  </a:tcPr>
                </a:tc>
                <a:tc>
                  <a:txBody>
                    <a:bodyPr/>
                    <a:lstStyle/>
                    <a:p>
                      <a:pPr algn="ctr"/>
                      <a:r>
                        <a:rPr lang="en-US" dirty="0"/>
                        <a:t>12</a:t>
                      </a:r>
                    </a:p>
                  </a:txBody>
                  <a:tcPr marL="45720" marR="45720" anchor="ctr">
                    <a:solidFill>
                      <a:schemeClr val="bg2">
                        <a:lumMod val="50000"/>
                      </a:schemeClr>
                    </a:solidFill>
                  </a:tcPr>
                </a:tc>
                <a:extLst>
                  <a:ext uri="{0D108BD9-81ED-4DB2-BD59-A6C34878D82A}">
                    <a16:rowId xmlns:a16="http://schemas.microsoft.com/office/drawing/2014/main" val="10001"/>
                  </a:ext>
                </a:extLst>
              </a:tr>
              <a:tr h="645086">
                <a:tc>
                  <a:txBody>
                    <a:bodyPr/>
                    <a:lstStyle/>
                    <a:p>
                      <a:pPr algn="ctr"/>
                      <a:r>
                        <a:rPr lang="en-US" dirty="0"/>
                        <a:t>…</a:t>
                      </a:r>
                    </a:p>
                  </a:txBody>
                  <a:tcPr marL="45720" marR="45720" anchor="ctr">
                    <a:solidFill>
                      <a:schemeClr val="bg2">
                        <a:lumMod val="50000"/>
                      </a:schemeClr>
                    </a:solidFill>
                  </a:tcPr>
                </a:tc>
                <a:tc>
                  <a:txBody>
                    <a:bodyPr/>
                    <a:lstStyle/>
                    <a:p>
                      <a:pPr algn="ctr"/>
                      <a:r>
                        <a:rPr lang="en-US" dirty="0"/>
                        <a:t>…</a:t>
                      </a:r>
                    </a:p>
                  </a:txBody>
                  <a:tcPr marL="45720" marR="45720" anchor="ctr">
                    <a:solidFill>
                      <a:schemeClr val="bg2">
                        <a:lumMod val="50000"/>
                      </a:schemeClr>
                    </a:solidFill>
                  </a:tcPr>
                </a:tc>
                <a:extLst>
                  <a:ext uri="{0D108BD9-81ED-4DB2-BD59-A6C34878D82A}">
                    <a16:rowId xmlns:a16="http://schemas.microsoft.com/office/drawing/2014/main" val="10002"/>
                  </a:ext>
                </a:extLst>
              </a:tr>
              <a:tr h="229722">
                <a:tc>
                  <a:txBody>
                    <a:bodyPr/>
                    <a:lstStyle/>
                    <a:p>
                      <a:pPr algn="ctr"/>
                      <a:r>
                        <a:rPr lang="en-US" dirty="0"/>
                        <a:t>19</a:t>
                      </a:r>
                    </a:p>
                  </a:txBody>
                  <a:tcPr marL="45720" marR="45720" anchor="ctr">
                    <a:solidFill>
                      <a:schemeClr val="bg2">
                        <a:lumMod val="50000"/>
                      </a:schemeClr>
                    </a:solidFill>
                  </a:tcPr>
                </a:tc>
                <a:tc>
                  <a:txBody>
                    <a:bodyPr/>
                    <a:lstStyle/>
                    <a:p>
                      <a:pPr algn="ctr"/>
                      <a:r>
                        <a:rPr lang="en-US" dirty="0"/>
                        <a:t>1435</a:t>
                      </a:r>
                    </a:p>
                  </a:txBody>
                  <a:tcPr marL="45720" marR="45720" anchor="ctr">
                    <a:solidFill>
                      <a:schemeClr val="bg2">
                        <a:lumMod val="50000"/>
                      </a:schemeClr>
                    </a:solidFill>
                  </a:tcPr>
                </a:tc>
                <a:extLst>
                  <a:ext uri="{0D108BD9-81ED-4DB2-BD59-A6C34878D82A}">
                    <a16:rowId xmlns:a16="http://schemas.microsoft.com/office/drawing/2014/main" val="10003"/>
                  </a:ext>
                </a:extLst>
              </a:tr>
              <a:tr h="229722">
                <a:tc>
                  <a:txBody>
                    <a:bodyPr/>
                    <a:lstStyle/>
                    <a:p>
                      <a:pPr algn="ctr"/>
                      <a:r>
                        <a:rPr lang="en-US" dirty="0"/>
                        <a:t>0.2</a:t>
                      </a:r>
                    </a:p>
                  </a:txBody>
                  <a:tcPr marL="45720" marR="45720" anchor="ctr">
                    <a:solidFill>
                      <a:schemeClr val="bg2">
                        <a:lumMod val="50000"/>
                      </a:schemeClr>
                    </a:solidFill>
                  </a:tcPr>
                </a:tc>
                <a:tc>
                  <a:txBody>
                    <a:bodyPr/>
                    <a:lstStyle/>
                    <a:p>
                      <a:pPr algn="ctr"/>
                      <a:r>
                        <a:rPr lang="en-US" dirty="0"/>
                        <a:t>13</a:t>
                      </a:r>
                    </a:p>
                  </a:txBody>
                  <a:tcPr marL="45720" marR="45720" anchor="ctr">
                    <a:solidFill>
                      <a:schemeClr val="bg2">
                        <a:lumMod val="50000"/>
                      </a:schemeClr>
                    </a:solidFill>
                  </a:tcPr>
                </a:tc>
                <a:extLst>
                  <a:ext uri="{0D108BD9-81ED-4DB2-BD59-A6C34878D82A}">
                    <a16:rowId xmlns:a16="http://schemas.microsoft.com/office/drawing/2014/main" val="10004"/>
                  </a:ext>
                </a:extLst>
              </a:tr>
            </a:tbl>
          </a:graphicData>
        </a:graphic>
      </p:graphicFrame>
      <p:sp>
        <p:nvSpPr>
          <p:cNvPr id="15" name="Freeform 14"/>
          <p:cNvSpPr/>
          <p:nvPr/>
        </p:nvSpPr>
        <p:spPr>
          <a:xfrm>
            <a:off x="3133632" y="2776372"/>
            <a:ext cx="569616" cy="542417"/>
          </a:xfrm>
          <a:custGeom>
            <a:avLst/>
            <a:gdLst>
              <a:gd name="connsiteX0" fmla="*/ 130666 w 569616"/>
              <a:gd name="connsiteY0" fmla="*/ 267193 h 542417"/>
              <a:gd name="connsiteX1" fmla="*/ 785 w 569616"/>
              <a:gd name="connsiteY1" fmla="*/ 79599 h 542417"/>
              <a:gd name="connsiteX2" fmla="*/ 202822 w 569616"/>
              <a:gd name="connsiteY2" fmla="*/ 7447 h 542417"/>
              <a:gd name="connsiteX3" fmla="*/ 375997 w 569616"/>
              <a:gd name="connsiteY3" fmla="*/ 21878 h 542417"/>
              <a:gd name="connsiteX4" fmla="*/ 563604 w 569616"/>
              <a:gd name="connsiteY4" fmla="*/ 180611 h 542417"/>
              <a:gd name="connsiteX5" fmla="*/ 505879 w 569616"/>
              <a:gd name="connsiteY5" fmla="*/ 483647 h 542417"/>
              <a:gd name="connsiteX6" fmla="*/ 332704 w 569616"/>
              <a:gd name="connsiteY6" fmla="*/ 541368 h 542417"/>
              <a:gd name="connsiteX7" fmla="*/ 72941 w 569616"/>
              <a:gd name="connsiteY7" fmla="*/ 498077 h 542417"/>
              <a:gd name="connsiteX8" fmla="*/ 130666 w 569616"/>
              <a:gd name="connsiteY8" fmla="*/ 267193 h 54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9616" h="542417">
                <a:moveTo>
                  <a:pt x="130666" y="267193"/>
                </a:moveTo>
                <a:cubicBezTo>
                  <a:pt x="118640" y="197447"/>
                  <a:pt x="-11241" y="122890"/>
                  <a:pt x="785" y="79599"/>
                </a:cubicBezTo>
                <a:cubicBezTo>
                  <a:pt x="12811" y="36308"/>
                  <a:pt x="140287" y="17067"/>
                  <a:pt x="202822" y="7447"/>
                </a:cubicBezTo>
                <a:cubicBezTo>
                  <a:pt x="265357" y="-2173"/>
                  <a:pt x="315867" y="-6983"/>
                  <a:pt x="375997" y="21878"/>
                </a:cubicBezTo>
                <a:cubicBezTo>
                  <a:pt x="436127" y="50739"/>
                  <a:pt x="541957" y="103650"/>
                  <a:pt x="563604" y="180611"/>
                </a:cubicBezTo>
                <a:cubicBezTo>
                  <a:pt x="585251" y="257572"/>
                  <a:pt x="544362" y="423521"/>
                  <a:pt x="505879" y="483647"/>
                </a:cubicBezTo>
                <a:cubicBezTo>
                  <a:pt x="467396" y="543773"/>
                  <a:pt x="404860" y="538963"/>
                  <a:pt x="332704" y="541368"/>
                </a:cubicBezTo>
                <a:cubicBezTo>
                  <a:pt x="260548" y="543773"/>
                  <a:pt x="101803" y="546178"/>
                  <a:pt x="72941" y="498077"/>
                </a:cubicBezTo>
                <a:cubicBezTo>
                  <a:pt x="44079" y="449976"/>
                  <a:pt x="142692" y="336939"/>
                  <a:pt x="130666" y="267193"/>
                </a:cubicBezTo>
                <a:close/>
              </a:path>
            </a:pathLst>
          </a:cu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Freeform 15"/>
          <p:cNvSpPr/>
          <p:nvPr/>
        </p:nvSpPr>
        <p:spPr>
          <a:xfrm>
            <a:off x="3496520" y="2531505"/>
            <a:ext cx="3275757" cy="489734"/>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sp>
        <p:nvSpPr>
          <p:cNvPr id="17" name="TextBox 16"/>
          <p:cNvSpPr txBox="1"/>
          <p:nvPr/>
        </p:nvSpPr>
        <p:spPr>
          <a:xfrm>
            <a:off x="1510166" y="4829190"/>
            <a:ext cx="1235275" cy="369332"/>
          </a:xfrm>
          <a:prstGeom prst="rect">
            <a:avLst/>
          </a:prstGeom>
          <a:noFill/>
        </p:spPr>
        <p:txBody>
          <a:bodyPr wrap="none" rtlCol="0">
            <a:spAutoFit/>
          </a:bodyPr>
          <a:lstStyle/>
          <a:p>
            <a:r>
              <a:rPr lang="en-US" b="1" dirty="0">
                <a:solidFill>
                  <a:prstClr val="black"/>
                </a:solidFill>
              </a:rPr>
              <a:t>Real World</a:t>
            </a:r>
            <a:endParaRPr lang="en-US" dirty="0">
              <a:solidFill>
                <a:prstClr val="black"/>
              </a:solidFill>
            </a:endParaRPr>
          </a:p>
        </p:txBody>
      </p:sp>
      <p:graphicFrame>
        <p:nvGraphicFramePr>
          <p:cNvPr id="18" name="Table 17"/>
          <p:cNvGraphicFramePr>
            <a:graphicFrameLocks noGrp="1"/>
          </p:cNvGraphicFramePr>
          <p:nvPr/>
        </p:nvGraphicFramePr>
        <p:xfrm>
          <a:off x="6541982" y="2114143"/>
          <a:ext cx="1381126" cy="1833806"/>
        </p:xfrm>
        <a:graphic>
          <a:graphicData uri="http://schemas.openxmlformats.org/drawingml/2006/table">
            <a:tbl>
              <a:tblPr firstRow="1" bandRow="1">
                <a:tableStyleId>{5940675A-B579-460E-94D1-54222C63F5DA}</a:tableStyleId>
              </a:tblPr>
              <a:tblGrid>
                <a:gridCol w="690563">
                  <a:extLst>
                    <a:ext uri="{9D8B030D-6E8A-4147-A177-3AD203B41FA5}">
                      <a16:colId xmlns:a16="http://schemas.microsoft.com/office/drawing/2014/main" val="20000"/>
                    </a:ext>
                  </a:extLst>
                </a:gridCol>
                <a:gridCol w="690563">
                  <a:extLst>
                    <a:ext uri="{9D8B030D-6E8A-4147-A177-3AD203B41FA5}">
                      <a16:colId xmlns:a16="http://schemas.microsoft.com/office/drawing/2014/main" val="20001"/>
                    </a:ext>
                  </a:extLst>
                </a:gridCol>
              </a:tblGrid>
              <a:tr h="229722">
                <a:tc>
                  <a:txBody>
                    <a:bodyPr/>
                    <a:lstStyle/>
                    <a:p>
                      <a:pPr algn="ctr"/>
                      <a:r>
                        <a:rPr lang="en-US" dirty="0"/>
                        <a:t>x</a:t>
                      </a:r>
                    </a:p>
                  </a:txBody>
                  <a:tcPr marL="45720" marR="45720" anchor="ctr">
                    <a:solidFill>
                      <a:schemeClr val="bg2">
                        <a:lumMod val="25000"/>
                      </a:schemeClr>
                    </a:solidFill>
                  </a:tcPr>
                </a:tc>
                <a:tc>
                  <a:txBody>
                    <a:bodyPr/>
                    <a:lstStyle/>
                    <a:p>
                      <a:pPr algn="ctr"/>
                      <a:r>
                        <a:rPr lang="en-US" dirty="0"/>
                        <a:t>y</a:t>
                      </a:r>
                    </a:p>
                  </a:txBody>
                  <a:tcPr marL="45720" marR="45720" anchor="ctr">
                    <a:solidFill>
                      <a:schemeClr val="bg2">
                        <a:lumMod val="25000"/>
                      </a:schemeClr>
                    </a:solidFill>
                  </a:tcPr>
                </a:tc>
                <a:extLst>
                  <a:ext uri="{0D108BD9-81ED-4DB2-BD59-A6C34878D82A}">
                    <a16:rowId xmlns:a16="http://schemas.microsoft.com/office/drawing/2014/main" val="10000"/>
                  </a:ext>
                </a:extLst>
              </a:tr>
              <a:tr h="229722">
                <a:tc>
                  <a:txBody>
                    <a:bodyPr/>
                    <a:lstStyle/>
                    <a:p>
                      <a:pPr algn="ctr"/>
                      <a:r>
                        <a:rPr lang="en-US" dirty="0"/>
                        <a:t>0.12</a:t>
                      </a:r>
                    </a:p>
                  </a:txBody>
                  <a:tcPr marL="45720" marR="45720" anchor="ctr">
                    <a:solidFill>
                      <a:schemeClr val="bg2">
                        <a:lumMod val="25000"/>
                      </a:schemeClr>
                    </a:solidFill>
                  </a:tcPr>
                </a:tc>
                <a:tc>
                  <a:txBody>
                    <a:bodyPr/>
                    <a:lstStyle/>
                    <a:p>
                      <a:pPr algn="ctr"/>
                      <a:r>
                        <a:rPr lang="en-US" dirty="0"/>
                        <a:t>12</a:t>
                      </a:r>
                    </a:p>
                  </a:txBody>
                  <a:tcPr marL="45720" marR="45720" anchor="ctr">
                    <a:solidFill>
                      <a:schemeClr val="bg2">
                        <a:lumMod val="25000"/>
                      </a:schemeClr>
                    </a:solidFill>
                  </a:tcPr>
                </a:tc>
                <a:extLst>
                  <a:ext uri="{0D108BD9-81ED-4DB2-BD59-A6C34878D82A}">
                    <a16:rowId xmlns:a16="http://schemas.microsoft.com/office/drawing/2014/main" val="10001"/>
                  </a:ext>
                </a:extLst>
              </a:tr>
              <a:tr h="645086">
                <a:tc>
                  <a:txBody>
                    <a:bodyPr/>
                    <a:lstStyle/>
                    <a:p>
                      <a:pPr algn="ctr"/>
                      <a:r>
                        <a:rPr lang="en-US" dirty="0"/>
                        <a:t>…</a:t>
                      </a:r>
                    </a:p>
                  </a:txBody>
                  <a:tcPr marL="45720" marR="45720" anchor="ctr">
                    <a:solidFill>
                      <a:schemeClr val="bg2">
                        <a:lumMod val="25000"/>
                      </a:schemeClr>
                    </a:solidFill>
                  </a:tcPr>
                </a:tc>
                <a:tc>
                  <a:txBody>
                    <a:bodyPr/>
                    <a:lstStyle/>
                    <a:p>
                      <a:pPr algn="ctr"/>
                      <a:r>
                        <a:rPr lang="en-US" dirty="0"/>
                        <a:t>…</a:t>
                      </a:r>
                    </a:p>
                  </a:txBody>
                  <a:tcPr marL="45720" marR="45720" anchor="ctr">
                    <a:solidFill>
                      <a:schemeClr val="bg2">
                        <a:lumMod val="25000"/>
                      </a:schemeClr>
                    </a:solidFill>
                  </a:tcPr>
                </a:tc>
                <a:extLst>
                  <a:ext uri="{0D108BD9-81ED-4DB2-BD59-A6C34878D82A}">
                    <a16:rowId xmlns:a16="http://schemas.microsoft.com/office/drawing/2014/main" val="10002"/>
                  </a:ext>
                </a:extLst>
              </a:tr>
              <a:tr h="229722">
                <a:tc>
                  <a:txBody>
                    <a:bodyPr/>
                    <a:lstStyle/>
                    <a:p>
                      <a:pPr algn="ctr"/>
                      <a:r>
                        <a:rPr lang="en-US" dirty="0"/>
                        <a:t>19</a:t>
                      </a:r>
                    </a:p>
                  </a:txBody>
                  <a:tcPr marL="45720" marR="45720" anchor="ctr">
                    <a:solidFill>
                      <a:schemeClr val="bg2">
                        <a:lumMod val="25000"/>
                      </a:schemeClr>
                    </a:solidFill>
                  </a:tcPr>
                </a:tc>
                <a:tc>
                  <a:txBody>
                    <a:bodyPr/>
                    <a:lstStyle/>
                    <a:p>
                      <a:pPr algn="ctr"/>
                      <a:r>
                        <a:rPr lang="en-US" dirty="0"/>
                        <a:t>1435</a:t>
                      </a:r>
                    </a:p>
                  </a:txBody>
                  <a:tcPr marL="45720" marR="45720" anchor="ctr">
                    <a:solidFill>
                      <a:schemeClr val="bg2">
                        <a:lumMod val="25000"/>
                      </a:schemeClr>
                    </a:solidFill>
                  </a:tcPr>
                </a:tc>
                <a:extLst>
                  <a:ext uri="{0D108BD9-81ED-4DB2-BD59-A6C34878D82A}">
                    <a16:rowId xmlns:a16="http://schemas.microsoft.com/office/drawing/2014/main" val="10003"/>
                  </a:ext>
                </a:extLst>
              </a:tr>
              <a:tr h="229722">
                <a:tc>
                  <a:txBody>
                    <a:bodyPr/>
                    <a:lstStyle/>
                    <a:p>
                      <a:pPr algn="ctr"/>
                      <a:r>
                        <a:rPr lang="en-US" dirty="0"/>
                        <a:t>0.2</a:t>
                      </a:r>
                    </a:p>
                  </a:txBody>
                  <a:tcPr marL="45720" marR="45720" anchor="ctr">
                    <a:solidFill>
                      <a:schemeClr val="bg2">
                        <a:lumMod val="25000"/>
                      </a:schemeClr>
                    </a:solidFill>
                  </a:tcPr>
                </a:tc>
                <a:tc>
                  <a:txBody>
                    <a:bodyPr/>
                    <a:lstStyle/>
                    <a:p>
                      <a:pPr algn="ctr"/>
                      <a:r>
                        <a:rPr lang="en-US" dirty="0"/>
                        <a:t>13</a:t>
                      </a:r>
                    </a:p>
                  </a:txBody>
                  <a:tcPr marL="45720" marR="45720" anchor="ctr">
                    <a:solidFill>
                      <a:schemeClr val="bg2">
                        <a:lumMod val="25000"/>
                      </a:schemeClr>
                    </a:solidFill>
                  </a:tcPr>
                </a:tc>
                <a:extLst>
                  <a:ext uri="{0D108BD9-81ED-4DB2-BD59-A6C34878D82A}">
                    <a16:rowId xmlns:a16="http://schemas.microsoft.com/office/drawing/2014/main" val="10004"/>
                  </a:ext>
                </a:extLst>
              </a:tr>
            </a:tbl>
          </a:graphicData>
        </a:graphic>
      </p:graphicFrame>
      <p:sp>
        <p:nvSpPr>
          <p:cNvPr id="19" name="Freeform 18"/>
          <p:cNvSpPr/>
          <p:nvPr/>
        </p:nvSpPr>
        <p:spPr>
          <a:xfrm>
            <a:off x="2991290" y="3188296"/>
            <a:ext cx="692949" cy="729173"/>
          </a:xfrm>
          <a:custGeom>
            <a:avLst/>
            <a:gdLst>
              <a:gd name="connsiteX0" fmla="*/ 13025 w 692949"/>
              <a:gd name="connsiteY0" fmla="*/ 399814 h 729173"/>
              <a:gd name="connsiteX1" fmla="*/ 128475 w 692949"/>
              <a:gd name="connsiteY1" fmla="*/ 10195 h 729173"/>
              <a:gd name="connsiteX2" fmla="*/ 431531 w 692949"/>
              <a:gd name="connsiteY2" fmla="*/ 154498 h 729173"/>
              <a:gd name="connsiteX3" fmla="*/ 691294 w 692949"/>
              <a:gd name="connsiteY3" fmla="*/ 587407 h 729173"/>
              <a:gd name="connsiteX4" fmla="*/ 518119 w 692949"/>
              <a:gd name="connsiteY4" fmla="*/ 702850 h 729173"/>
              <a:gd name="connsiteX5" fmla="*/ 56319 w 692949"/>
              <a:gd name="connsiteY5" fmla="*/ 702850 h 729173"/>
              <a:gd name="connsiteX6" fmla="*/ 13025 w 692949"/>
              <a:gd name="connsiteY6" fmla="*/ 399814 h 72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2949" h="729173">
                <a:moveTo>
                  <a:pt x="13025" y="399814"/>
                </a:moveTo>
                <a:cubicBezTo>
                  <a:pt x="25051" y="284371"/>
                  <a:pt x="58724" y="51081"/>
                  <a:pt x="128475" y="10195"/>
                </a:cubicBezTo>
                <a:cubicBezTo>
                  <a:pt x="198226" y="-30691"/>
                  <a:pt x="337728" y="58296"/>
                  <a:pt x="431531" y="154498"/>
                </a:cubicBezTo>
                <a:cubicBezTo>
                  <a:pt x="525334" y="250700"/>
                  <a:pt x="676863" y="496015"/>
                  <a:pt x="691294" y="587407"/>
                </a:cubicBezTo>
                <a:cubicBezTo>
                  <a:pt x="705725" y="678799"/>
                  <a:pt x="623948" y="683610"/>
                  <a:pt x="518119" y="702850"/>
                </a:cubicBezTo>
                <a:cubicBezTo>
                  <a:pt x="412290" y="722090"/>
                  <a:pt x="135691" y="750951"/>
                  <a:pt x="56319" y="702850"/>
                </a:cubicBezTo>
                <a:cubicBezTo>
                  <a:pt x="-23053" y="654749"/>
                  <a:pt x="999" y="515257"/>
                  <a:pt x="13025" y="399814"/>
                </a:cubicBezTo>
                <a:close/>
              </a:path>
            </a:pathLst>
          </a:custGeom>
          <a:solidFill>
            <a:schemeClr val="bg2">
              <a:lumMod val="2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0" name="Freeform 19"/>
          <p:cNvSpPr/>
          <p:nvPr/>
        </p:nvSpPr>
        <p:spPr>
          <a:xfrm>
            <a:off x="3496520" y="2977137"/>
            <a:ext cx="3275757" cy="489734"/>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cxnSp>
        <p:nvCxnSpPr>
          <p:cNvPr id="22" name="Straight Arrow Connector 21"/>
          <p:cNvCxnSpPr/>
          <p:nvPr/>
        </p:nvCxnSpPr>
        <p:spPr>
          <a:xfrm>
            <a:off x="1961270" y="6298176"/>
            <a:ext cx="5887950" cy="5772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4911043" y="6380173"/>
            <a:ext cx="375424" cy="523220"/>
          </a:xfrm>
          <a:prstGeom prst="rect">
            <a:avLst/>
          </a:prstGeom>
          <a:noFill/>
        </p:spPr>
        <p:txBody>
          <a:bodyPr wrap="none" rtlCol="0">
            <a:spAutoFit/>
          </a:bodyPr>
          <a:lstStyle/>
          <a:p>
            <a:r>
              <a:rPr lang="en-US" sz="2800" dirty="0" err="1">
                <a:solidFill>
                  <a:prstClr val="black"/>
                </a:solidFill>
              </a:rPr>
              <a:t>θ</a:t>
            </a:r>
            <a:endParaRPr lang="en-US" sz="2800" dirty="0">
              <a:solidFill>
                <a:prstClr val="black"/>
              </a:solidFill>
            </a:endParaRPr>
          </a:p>
        </p:txBody>
      </p:sp>
      <p:sp>
        <p:nvSpPr>
          <p:cNvPr id="24" name="TextBox 23"/>
          <p:cNvSpPr txBox="1"/>
          <p:nvPr/>
        </p:nvSpPr>
        <p:spPr>
          <a:xfrm>
            <a:off x="4939905" y="6282763"/>
            <a:ext cx="299631" cy="369332"/>
          </a:xfrm>
          <a:prstGeom prst="rect">
            <a:avLst/>
          </a:prstGeom>
          <a:noFill/>
        </p:spPr>
        <p:txBody>
          <a:bodyPr wrap="none" rtlCol="0">
            <a:spAutoFit/>
          </a:bodyPr>
          <a:lstStyle/>
          <a:p>
            <a:r>
              <a:rPr lang="en-US" dirty="0">
                <a:solidFill>
                  <a:prstClr val="black"/>
                </a:solidFill>
              </a:rPr>
              <a:t>^</a:t>
            </a:r>
          </a:p>
        </p:txBody>
      </p:sp>
      <p:sp>
        <p:nvSpPr>
          <p:cNvPr id="25" name="Rectangle 24"/>
          <p:cNvSpPr/>
          <p:nvPr/>
        </p:nvSpPr>
        <p:spPr>
          <a:xfrm>
            <a:off x="4201783" y="6052863"/>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26" name="Rectangle 25"/>
          <p:cNvSpPr/>
          <p:nvPr/>
        </p:nvSpPr>
        <p:spPr>
          <a:xfrm>
            <a:off x="5566410" y="6052862"/>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27" name="Rectangle 26"/>
          <p:cNvSpPr/>
          <p:nvPr/>
        </p:nvSpPr>
        <p:spPr>
          <a:xfrm>
            <a:off x="4440771" y="6052862"/>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28" name="Rectangle 27"/>
          <p:cNvSpPr/>
          <p:nvPr/>
        </p:nvSpPr>
        <p:spPr>
          <a:xfrm>
            <a:off x="5566410" y="5807548"/>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40" name="Freeform 39"/>
          <p:cNvSpPr/>
          <p:nvPr/>
        </p:nvSpPr>
        <p:spPr>
          <a:xfrm>
            <a:off x="4275671" y="3556420"/>
            <a:ext cx="1847200" cy="1471890"/>
          </a:xfrm>
          <a:custGeom>
            <a:avLst/>
            <a:gdLst>
              <a:gd name="connsiteX0" fmla="*/ 1847200 w 1847200"/>
              <a:gd name="connsiteY0" fmla="*/ 0 h 1471890"/>
              <a:gd name="connsiteX1" fmla="*/ 591681 w 1847200"/>
              <a:gd name="connsiteY1" fmla="*/ 14430 h 1471890"/>
              <a:gd name="connsiteX2" fmla="*/ 606113 w 1847200"/>
              <a:gd name="connsiteY2" fmla="*/ 966830 h 1471890"/>
              <a:gd name="connsiteX3" fmla="*/ 0 w 1847200"/>
              <a:gd name="connsiteY3" fmla="*/ 952399 h 1471890"/>
              <a:gd name="connsiteX4" fmla="*/ 0 w 1847200"/>
              <a:gd name="connsiteY4" fmla="*/ 1471890 h 147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200" h="1471890">
                <a:moveTo>
                  <a:pt x="1847200" y="0"/>
                </a:moveTo>
                <a:lnTo>
                  <a:pt x="591681" y="14430"/>
                </a:lnTo>
                <a:lnTo>
                  <a:pt x="606113" y="966830"/>
                </a:lnTo>
                <a:lnTo>
                  <a:pt x="0" y="952399"/>
                </a:lnTo>
                <a:lnTo>
                  <a:pt x="0" y="1471890"/>
                </a:lnTo>
              </a:path>
            </a:pathLst>
          </a:custGeom>
          <a:ln>
            <a:solidFill>
              <a:schemeClr val="bg2">
                <a:lumMod val="9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41" name="Freeform 40"/>
          <p:cNvSpPr/>
          <p:nvPr/>
        </p:nvSpPr>
        <p:spPr>
          <a:xfrm>
            <a:off x="5011665" y="3700723"/>
            <a:ext cx="1298812" cy="1284296"/>
          </a:xfrm>
          <a:custGeom>
            <a:avLst/>
            <a:gdLst>
              <a:gd name="connsiteX0" fmla="*/ 1298812 w 1298812"/>
              <a:gd name="connsiteY0" fmla="*/ 14430 h 1284296"/>
              <a:gd name="connsiteX1" fmla="*/ 0 w 1298812"/>
              <a:gd name="connsiteY1" fmla="*/ 0 h 1284296"/>
              <a:gd name="connsiteX2" fmla="*/ 0 w 1298812"/>
              <a:gd name="connsiteY2" fmla="*/ 808096 h 1284296"/>
              <a:gd name="connsiteX3" fmla="*/ 721562 w 1298812"/>
              <a:gd name="connsiteY3" fmla="*/ 822527 h 1284296"/>
              <a:gd name="connsiteX4" fmla="*/ 721562 w 1298812"/>
              <a:gd name="connsiteY4" fmla="*/ 1139993 h 1284296"/>
              <a:gd name="connsiteX5" fmla="*/ 721562 w 1298812"/>
              <a:gd name="connsiteY5" fmla="*/ 1284296 h 128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8812" h="1284296">
                <a:moveTo>
                  <a:pt x="1298812" y="14430"/>
                </a:moveTo>
                <a:lnTo>
                  <a:pt x="0" y="0"/>
                </a:lnTo>
                <a:lnTo>
                  <a:pt x="0" y="808096"/>
                </a:lnTo>
                <a:lnTo>
                  <a:pt x="721562" y="822527"/>
                </a:lnTo>
                <a:lnTo>
                  <a:pt x="721562" y="1139993"/>
                </a:lnTo>
                <a:lnTo>
                  <a:pt x="721562" y="1284296"/>
                </a:lnTo>
              </a:path>
            </a:pathLst>
          </a:custGeom>
          <a:ln>
            <a:solidFill>
              <a:schemeClr val="bg2">
                <a:lumMod val="7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42" name="Freeform 41"/>
          <p:cNvSpPr/>
          <p:nvPr/>
        </p:nvSpPr>
        <p:spPr>
          <a:xfrm>
            <a:off x="4593159" y="3859456"/>
            <a:ext cx="1847199" cy="1139994"/>
          </a:xfrm>
          <a:custGeom>
            <a:avLst/>
            <a:gdLst>
              <a:gd name="connsiteX0" fmla="*/ 1847199 w 1847199"/>
              <a:gd name="connsiteY0" fmla="*/ 0 h 1139994"/>
              <a:gd name="connsiteX1" fmla="*/ 548387 w 1847199"/>
              <a:gd name="connsiteY1" fmla="*/ 14430 h 1139994"/>
              <a:gd name="connsiteX2" fmla="*/ 562818 w 1847199"/>
              <a:gd name="connsiteY2" fmla="*/ 750376 h 1139994"/>
              <a:gd name="connsiteX3" fmla="*/ 14431 w 1847199"/>
              <a:gd name="connsiteY3" fmla="*/ 735945 h 1139994"/>
              <a:gd name="connsiteX4" fmla="*/ 0 w 1847199"/>
              <a:gd name="connsiteY4" fmla="*/ 1139994 h 1139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199" h="1139994">
                <a:moveTo>
                  <a:pt x="1847199" y="0"/>
                </a:moveTo>
                <a:lnTo>
                  <a:pt x="548387" y="14430"/>
                </a:lnTo>
                <a:lnTo>
                  <a:pt x="562818" y="750376"/>
                </a:lnTo>
                <a:lnTo>
                  <a:pt x="14431" y="735945"/>
                </a:lnTo>
                <a:lnTo>
                  <a:pt x="0" y="1139994"/>
                </a:lnTo>
              </a:path>
            </a:pathLst>
          </a:custGeom>
          <a:ln>
            <a:solidFill>
              <a:schemeClr val="bg2">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43" name="Freeform 42"/>
          <p:cNvSpPr/>
          <p:nvPr/>
        </p:nvSpPr>
        <p:spPr>
          <a:xfrm>
            <a:off x="5285859" y="3989329"/>
            <a:ext cx="1327674" cy="952399"/>
          </a:xfrm>
          <a:custGeom>
            <a:avLst/>
            <a:gdLst>
              <a:gd name="connsiteX0" fmla="*/ 1327674 w 1327674"/>
              <a:gd name="connsiteY0" fmla="*/ 0 h 952399"/>
              <a:gd name="connsiteX1" fmla="*/ 0 w 1327674"/>
              <a:gd name="connsiteY1" fmla="*/ 0 h 952399"/>
              <a:gd name="connsiteX2" fmla="*/ 0 w 1327674"/>
              <a:gd name="connsiteY2" fmla="*/ 634933 h 952399"/>
              <a:gd name="connsiteX3" fmla="*/ 389643 w 1327674"/>
              <a:gd name="connsiteY3" fmla="*/ 634933 h 952399"/>
              <a:gd name="connsiteX4" fmla="*/ 389643 w 1327674"/>
              <a:gd name="connsiteY4" fmla="*/ 952399 h 952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674" h="952399">
                <a:moveTo>
                  <a:pt x="1327674" y="0"/>
                </a:moveTo>
                <a:lnTo>
                  <a:pt x="0" y="0"/>
                </a:lnTo>
                <a:lnTo>
                  <a:pt x="0" y="634933"/>
                </a:lnTo>
                <a:lnTo>
                  <a:pt x="389643" y="634933"/>
                </a:lnTo>
                <a:lnTo>
                  <a:pt x="389643" y="952399"/>
                </a:lnTo>
              </a:path>
            </a:pathLst>
          </a:custGeom>
          <a:ln>
            <a:solidFill>
              <a:schemeClr val="bg2">
                <a:lumMod val="2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39" name="TextBox 38"/>
          <p:cNvSpPr txBox="1"/>
          <p:nvPr/>
        </p:nvSpPr>
        <p:spPr>
          <a:xfrm>
            <a:off x="4517433" y="4180931"/>
            <a:ext cx="1274644" cy="461665"/>
          </a:xfrm>
          <a:prstGeom prst="rect">
            <a:avLst/>
          </a:prstGeom>
          <a:solidFill>
            <a:schemeClr val="bg1">
              <a:alpha val="59000"/>
            </a:schemeClr>
          </a:solidFill>
        </p:spPr>
        <p:txBody>
          <a:bodyPr wrap="none" rtlCol="0">
            <a:spAutoFit/>
          </a:bodyPr>
          <a:lstStyle/>
          <a:p>
            <a:r>
              <a:rPr lang="en-US" sz="2400" i="1">
                <a:solidFill>
                  <a:prstClr val="black"/>
                </a:solidFill>
              </a:rPr>
              <a:t>Estimate</a:t>
            </a:r>
            <a:endParaRPr lang="en-US" sz="2400" i="1" dirty="0">
              <a:solidFill>
                <a:prstClr val="black"/>
              </a:solidFill>
            </a:endParaRPr>
          </a:p>
        </p:txBody>
      </p:sp>
      <p:sp>
        <p:nvSpPr>
          <p:cNvPr id="31" name="Freeform 30"/>
          <p:cNvSpPr/>
          <p:nvPr/>
        </p:nvSpPr>
        <p:spPr>
          <a:xfrm>
            <a:off x="2349406" y="2295111"/>
            <a:ext cx="608061" cy="522349"/>
          </a:xfrm>
          <a:custGeom>
            <a:avLst/>
            <a:gdLst>
              <a:gd name="connsiteX0" fmla="*/ 1222 w 608061"/>
              <a:gd name="connsiteY0" fmla="*/ 203454 h 522349"/>
              <a:gd name="connsiteX1" fmla="*/ 203259 w 608061"/>
              <a:gd name="connsiteY1" fmla="*/ 59151 h 522349"/>
              <a:gd name="connsiteX2" fmla="*/ 419728 w 608061"/>
              <a:gd name="connsiteY2" fmla="*/ 131303 h 522349"/>
              <a:gd name="connsiteX3" fmla="*/ 535178 w 608061"/>
              <a:gd name="connsiteY3" fmla="*/ 1430 h 522349"/>
              <a:gd name="connsiteX4" fmla="*/ 607334 w 608061"/>
              <a:gd name="connsiteY4" fmla="*/ 232315 h 522349"/>
              <a:gd name="connsiteX5" fmla="*/ 491884 w 608061"/>
              <a:gd name="connsiteY5" fmla="*/ 347757 h 522349"/>
              <a:gd name="connsiteX6" fmla="*/ 347572 w 608061"/>
              <a:gd name="connsiteY6" fmla="*/ 304467 h 522349"/>
              <a:gd name="connsiteX7" fmla="*/ 217690 w 608061"/>
              <a:gd name="connsiteY7" fmla="*/ 520921 h 522349"/>
              <a:gd name="connsiteX8" fmla="*/ 102240 w 608061"/>
              <a:gd name="connsiteY8" fmla="*/ 391048 h 522349"/>
              <a:gd name="connsiteX9" fmla="*/ 116672 w 608061"/>
              <a:gd name="connsiteY9" fmla="*/ 246745 h 522349"/>
              <a:gd name="connsiteX10" fmla="*/ 1222 w 608061"/>
              <a:gd name="connsiteY10" fmla="*/ 203454 h 52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061" h="522349">
                <a:moveTo>
                  <a:pt x="1222" y="203454"/>
                </a:moveTo>
                <a:cubicBezTo>
                  <a:pt x="15653" y="172188"/>
                  <a:pt x="133508" y="71176"/>
                  <a:pt x="203259" y="59151"/>
                </a:cubicBezTo>
                <a:cubicBezTo>
                  <a:pt x="273010" y="47126"/>
                  <a:pt x="364408" y="140923"/>
                  <a:pt x="419728" y="131303"/>
                </a:cubicBezTo>
                <a:cubicBezTo>
                  <a:pt x="475048" y="121683"/>
                  <a:pt x="503910" y="-15405"/>
                  <a:pt x="535178" y="1430"/>
                </a:cubicBezTo>
                <a:cubicBezTo>
                  <a:pt x="566446" y="18265"/>
                  <a:pt x="614550" y="174594"/>
                  <a:pt x="607334" y="232315"/>
                </a:cubicBezTo>
                <a:cubicBezTo>
                  <a:pt x="600118" y="290036"/>
                  <a:pt x="535178" y="335732"/>
                  <a:pt x="491884" y="347757"/>
                </a:cubicBezTo>
                <a:cubicBezTo>
                  <a:pt x="448590" y="359782"/>
                  <a:pt x="393271" y="275606"/>
                  <a:pt x="347572" y="304467"/>
                </a:cubicBezTo>
                <a:cubicBezTo>
                  <a:pt x="301873" y="333328"/>
                  <a:pt x="258579" y="506491"/>
                  <a:pt x="217690" y="520921"/>
                </a:cubicBezTo>
                <a:cubicBezTo>
                  <a:pt x="176801" y="535351"/>
                  <a:pt x="119076" y="436744"/>
                  <a:pt x="102240" y="391048"/>
                </a:cubicBezTo>
                <a:cubicBezTo>
                  <a:pt x="85404" y="345352"/>
                  <a:pt x="128698" y="278011"/>
                  <a:pt x="116672" y="246745"/>
                </a:cubicBezTo>
                <a:cubicBezTo>
                  <a:pt x="104646" y="215479"/>
                  <a:pt x="-13209" y="234720"/>
                  <a:pt x="1222" y="203454"/>
                </a:cubicBezTo>
                <a:close/>
              </a:path>
            </a:pathLst>
          </a:custGeom>
          <a:solidFill>
            <a:schemeClr val="bg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2" name="Freeform 31"/>
          <p:cNvSpPr/>
          <p:nvPr/>
        </p:nvSpPr>
        <p:spPr>
          <a:xfrm>
            <a:off x="2240491" y="2938884"/>
            <a:ext cx="569616" cy="542417"/>
          </a:xfrm>
          <a:custGeom>
            <a:avLst/>
            <a:gdLst>
              <a:gd name="connsiteX0" fmla="*/ 130666 w 569616"/>
              <a:gd name="connsiteY0" fmla="*/ 267193 h 542417"/>
              <a:gd name="connsiteX1" fmla="*/ 785 w 569616"/>
              <a:gd name="connsiteY1" fmla="*/ 79599 h 542417"/>
              <a:gd name="connsiteX2" fmla="*/ 202822 w 569616"/>
              <a:gd name="connsiteY2" fmla="*/ 7447 h 542417"/>
              <a:gd name="connsiteX3" fmla="*/ 375997 w 569616"/>
              <a:gd name="connsiteY3" fmla="*/ 21878 h 542417"/>
              <a:gd name="connsiteX4" fmla="*/ 563604 w 569616"/>
              <a:gd name="connsiteY4" fmla="*/ 180611 h 542417"/>
              <a:gd name="connsiteX5" fmla="*/ 505879 w 569616"/>
              <a:gd name="connsiteY5" fmla="*/ 483647 h 542417"/>
              <a:gd name="connsiteX6" fmla="*/ 332704 w 569616"/>
              <a:gd name="connsiteY6" fmla="*/ 541368 h 542417"/>
              <a:gd name="connsiteX7" fmla="*/ 72941 w 569616"/>
              <a:gd name="connsiteY7" fmla="*/ 498077 h 542417"/>
              <a:gd name="connsiteX8" fmla="*/ 130666 w 569616"/>
              <a:gd name="connsiteY8" fmla="*/ 267193 h 54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9616" h="542417">
                <a:moveTo>
                  <a:pt x="130666" y="267193"/>
                </a:moveTo>
                <a:cubicBezTo>
                  <a:pt x="118640" y="197447"/>
                  <a:pt x="-11241" y="122890"/>
                  <a:pt x="785" y="79599"/>
                </a:cubicBezTo>
                <a:cubicBezTo>
                  <a:pt x="12811" y="36308"/>
                  <a:pt x="140287" y="17067"/>
                  <a:pt x="202822" y="7447"/>
                </a:cubicBezTo>
                <a:cubicBezTo>
                  <a:pt x="265357" y="-2173"/>
                  <a:pt x="315867" y="-6983"/>
                  <a:pt x="375997" y="21878"/>
                </a:cubicBezTo>
                <a:cubicBezTo>
                  <a:pt x="436127" y="50739"/>
                  <a:pt x="541957" y="103650"/>
                  <a:pt x="563604" y="180611"/>
                </a:cubicBezTo>
                <a:cubicBezTo>
                  <a:pt x="585251" y="257572"/>
                  <a:pt x="544362" y="423521"/>
                  <a:pt x="505879" y="483647"/>
                </a:cubicBezTo>
                <a:cubicBezTo>
                  <a:pt x="467396" y="543773"/>
                  <a:pt x="404860" y="538963"/>
                  <a:pt x="332704" y="541368"/>
                </a:cubicBezTo>
                <a:cubicBezTo>
                  <a:pt x="260548" y="543773"/>
                  <a:pt x="101803" y="546178"/>
                  <a:pt x="72941" y="498077"/>
                </a:cubicBezTo>
                <a:cubicBezTo>
                  <a:pt x="44079" y="449976"/>
                  <a:pt x="142692" y="336939"/>
                  <a:pt x="130666" y="267193"/>
                </a:cubicBezTo>
                <a:close/>
              </a:path>
            </a:pathLst>
          </a:cu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3" name="Freeform 32"/>
          <p:cNvSpPr/>
          <p:nvPr/>
        </p:nvSpPr>
        <p:spPr>
          <a:xfrm>
            <a:off x="2002931" y="2452873"/>
            <a:ext cx="692949" cy="729173"/>
          </a:xfrm>
          <a:custGeom>
            <a:avLst/>
            <a:gdLst>
              <a:gd name="connsiteX0" fmla="*/ 13025 w 692949"/>
              <a:gd name="connsiteY0" fmla="*/ 399814 h 729173"/>
              <a:gd name="connsiteX1" fmla="*/ 128475 w 692949"/>
              <a:gd name="connsiteY1" fmla="*/ 10195 h 729173"/>
              <a:gd name="connsiteX2" fmla="*/ 431531 w 692949"/>
              <a:gd name="connsiteY2" fmla="*/ 154498 h 729173"/>
              <a:gd name="connsiteX3" fmla="*/ 691294 w 692949"/>
              <a:gd name="connsiteY3" fmla="*/ 587407 h 729173"/>
              <a:gd name="connsiteX4" fmla="*/ 518119 w 692949"/>
              <a:gd name="connsiteY4" fmla="*/ 702850 h 729173"/>
              <a:gd name="connsiteX5" fmla="*/ 56319 w 692949"/>
              <a:gd name="connsiteY5" fmla="*/ 702850 h 729173"/>
              <a:gd name="connsiteX6" fmla="*/ 13025 w 692949"/>
              <a:gd name="connsiteY6" fmla="*/ 399814 h 72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2949" h="729173">
                <a:moveTo>
                  <a:pt x="13025" y="399814"/>
                </a:moveTo>
                <a:cubicBezTo>
                  <a:pt x="25051" y="284371"/>
                  <a:pt x="58724" y="51081"/>
                  <a:pt x="128475" y="10195"/>
                </a:cubicBezTo>
                <a:cubicBezTo>
                  <a:pt x="198226" y="-30691"/>
                  <a:pt x="337728" y="58296"/>
                  <a:pt x="431531" y="154498"/>
                </a:cubicBezTo>
                <a:cubicBezTo>
                  <a:pt x="525334" y="250700"/>
                  <a:pt x="676863" y="496015"/>
                  <a:pt x="691294" y="587407"/>
                </a:cubicBezTo>
                <a:cubicBezTo>
                  <a:pt x="705725" y="678799"/>
                  <a:pt x="623948" y="683610"/>
                  <a:pt x="518119" y="702850"/>
                </a:cubicBezTo>
                <a:cubicBezTo>
                  <a:pt x="412290" y="722090"/>
                  <a:pt x="135691" y="750951"/>
                  <a:pt x="56319" y="702850"/>
                </a:cubicBezTo>
                <a:cubicBezTo>
                  <a:pt x="-23053" y="654749"/>
                  <a:pt x="999" y="515257"/>
                  <a:pt x="13025" y="399814"/>
                </a:cubicBezTo>
                <a:close/>
              </a:path>
            </a:pathLst>
          </a:custGeom>
          <a:solidFill>
            <a:schemeClr val="bg2">
              <a:lumMod val="2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0" name="Freeform 29"/>
          <p:cNvSpPr/>
          <p:nvPr/>
        </p:nvSpPr>
        <p:spPr>
          <a:xfrm>
            <a:off x="1464053" y="2686063"/>
            <a:ext cx="776438" cy="505642"/>
          </a:xfrm>
          <a:custGeom>
            <a:avLst/>
            <a:gdLst>
              <a:gd name="connsiteX0" fmla="*/ 317913 w 776438"/>
              <a:gd name="connsiteY0" fmla="*/ 291 h 505642"/>
              <a:gd name="connsiteX1" fmla="*/ 721988 w 776438"/>
              <a:gd name="connsiteY1" fmla="*/ 115733 h 505642"/>
              <a:gd name="connsiteX2" fmla="*/ 750850 w 776438"/>
              <a:gd name="connsiteY2" fmla="*/ 389909 h 505642"/>
              <a:gd name="connsiteX3" fmla="*/ 519950 w 776438"/>
              <a:gd name="connsiteY3" fmla="*/ 505351 h 505642"/>
              <a:gd name="connsiteX4" fmla="*/ 418932 w 776438"/>
              <a:gd name="connsiteY4" fmla="*/ 361048 h 505642"/>
              <a:gd name="connsiteX5" fmla="*/ 101444 w 776438"/>
              <a:gd name="connsiteY5" fmla="*/ 361048 h 505642"/>
              <a:gd name="connsiteX6" fmla="*/ 425 w 776438"/>
              <a:gd name="connsiteY6" fmla="*/ 187884 h 505642"/>
              <a:gd name="connsiteX7" fmla="*/ 130307 w 776438"/>
              <a:gd name="connsiteY7" fmla="*/ 144594 h 505642"/>
              <a:gd name="connsiteX8" fmla="*/ 317913 w 776438"/>
              <a:gd name="connsiteY8" fmla="*/ 291 h 50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438" h="505642">
                <a:moveTo>
                  <a:pt x="317913" y="291"/>
                </a:moveTo>
                <a:cubicBezTo>
                  <a:pt x="416526" y="-4519"/>
                  <a:pt x="649832" y="50797"/>
                  <a:pt x="721988" y="115733"/>
                </a:cubicBezTo>
                <a:cubicBezTo>
                  <a:pt x="794144" y="180669"/>
                  <a:pt x="784523" y="324973"/>
                  <a:pt x="750850" y="389909"/>
                </a:cubicBezTo>
                <a:cubicBezTo>
                  <a:pt x="717177" y="454845"/>
                  <a:pt x="575270" y="510161"/>
                  <a:pt x="519950" y="505351"/>
                </a:cubicBezTo>
                <a:cubicBezTo>
                  <a:pt x="464630" y="500541"/>
                  <a:pt x="488683" y="385099"/>
                  <a:pt x="418932" y="361048"/>
                </a:cubicBezTo>
                <a:cubicBezTo>
                  <a:pt x="349181" y="336998"/>
                  <a:pt x="171195" y="389909"/>
                  <a:pt x="101444" y="361048"/>
                </a:cubicBezTo>
                <a:cubicBezTo>
                  <a:pt x="31693" y="332187"/>
                  <a:pt x="-4385" y="223960"/>
                  <a:pt x="425" y="187884"/>
                </a:cubicBezTo>
                <a:cubicBezTo>
                  <a:pt x="5235" y="151808"/>
                  <a:pt x="82203" y="173454"/>
                  <a:pt x="130307" y="144594"/>
                </a:cubicBezTo>
                <a:cubicBezTo>
                  <a:pt x="178411" y="115734"/>
                  <a:pt x="219300" y="5101"/>
                  <a:pt x="317913" y="291"/>
                </a:cubicBezTo>
                <a:close/>
              </a:path>
            </a:pathLst>
          </a:custGeom>
          <a:solidFill>
            <a:schemeClr val="bg2">
              <a:lumMod val="9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8" name="Freeform 47"/>
          <p:cNvSpPr/>
          <p:nvPr/>
        </p:nvSpPr>
        <p:spPr>
          <a:xfrm rot="3715771">
            <a:off x="1961187" y="3664648"/>
            <a:ext cx="776438" cy="505642"/>
          </a:xfrm>
          <a:custGeom>
            <a:avLst/>
            <a:gdLst>
              <a:gd name="connsiteX0" fmla="*/ 317913 w 776438"/>
              <a:gd name="connsiteY0" fmla="*/ 291 h 505642"/>
              <a:gd name="connsiteX1" fmla="*/ 721988 w 776438"/>
              <a:gd name="connsiteY1" fmla="*/ 115733 h 505642"/>
              <a:gd name="connsiteX2" fmla="*/ 750850 w 776438"/>
              <a:gd name="connsiteY2" fmla="*/ 389909 h 505642"/>
              <a:gd name="connsiteX3" fmla="*/ 519950 w 776438"/>
              <a:gd name="connsiteY3" fmla="*/ 505351 h 505642"/>
              <a:gd name="connsiteX4" fmla="*/ 418932 w 776438"/>
              <a:gd name="connsiteY4" fmla="*/ 361048 h 505642"/>
              <a:gd name="connsiteX5" fmla="*/ 101444 w 776438"/>
              <a:gd name="connsiteY5" fmla="*/ 361048 h 505642"/>
              <a:gd name="connsiteX6" fmla="*/ 425 w 776438"/>
              <a:gd name="connsiteY6" fmla="*/ 187884 h 505642"/>
              <a:gd name="connsiteX7" fmla="*/ 130307 w 776438"/>
              <a:gd name="connsiteY7" fmla="*/ 144594 h 505642"/>
              <a:gd name="connsiteX8" fmla="*/ 317913 w 776438"/>
              <a:gd name="connsiteY8" fmla="*/ 291 h 50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438" h="505642">
                <a:moveTo>
                  <a:pt x="317913" y="291"/>
                </a:moveTo>
                <a:cubicBezTo>
                  <a:pt x="416526" y="-4519"/>
                  <a:pt x="649832" y="50797"/>
                  <a:pt x="721988" y="115733"/>
                </a:cubicBezTo>
                <a:cubicBezTo>
                  <a:pt x="794144" y="180669"/>
                  <a:pt x="784523" y="324973"/>
                  <a:pt x="750850" y="389909"/>
                </a:cubicBezTo>
                <a:cubicBezTo>
                  <a:pt x="717177" y="454845"/>
                  <a:pt x="575270" y="510161"/>
                  <a:pt x="519950" y="505351"/>
                </a:cubicBezTo>
                <a:cubicBezTo>
                  <a:pt x="464630" y="500541"/>
                  <a:pt x="488683" y="385099"/>
                  <a:pt x="418932" y="361048"/>
                </a:cubicBezTo>
                <a:cubicBezTo>
                  <a:pt x="349181" y="336998"/>
                  <a:pt x="171195" y="389909"/>
                  <a:pt x="101444" y="361048"/>
                </a:cubicBezTo>
                <a:cubicBezTo>
                  <a:pt x="31693" y="332187"/>
                  <a:pt x="-4385" y="223960"/>
                  <a:pt x="425" y="187884"/>
                </a:cubicBezTo>
                <a:cubicBezTo>
                  <a:pt x="5235" y="151808"/>
                  <a:pt x="82203" y="173454"/>
                  <a:pt x="130307" y="144594"/>
                </a:cubicBezTo>
                <a:cubicBezTo>
                  <a:pt x="178411" y="115734"/>
                  <a:pt x="219300" y="5101"/>
                  <a:pt x="317913" y="291"/>
                </a:cubicBezTo>
                <a:close/>
              </a:path>
            </a:pathLst>
          </a:custGeom>
          <a:solidFill>
            <a:schemeClr val="bg2">
              <a:lumMod val="9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9" name="Freeform 48"/>
          <p:cNvSpPr/>
          <p:nvPr/>
        </p:nvSpPr>
        <p:spPr>
          <a:xfrm rot="17786659">
            <a:off x="2672659" y="3736762"/>
            <a:ext cx="569616" cy="505134"/>
          </a:xfrm>
          <a:custGeom>
            <a:avLst/>
            <a:gdLst>
              <a:gd name="connsiteX0" fmla="*/ 130666 w 569616"/>
              <a:gd name="connsiteY0" fmla="*/ 267193 h 542417"/>
              <a:gd name="connsiteX1" fmla="*/ 785 w 569616"/>
              <a:gd name="connsiteY1" fmla="*/ 79599 h 542417"/>
              <a:gd name="connsiteX2" fmla="*/ 202822 w 569616"/>
              <a:gd name="connsiteY2" fmla="*/ 7447 h 542417"/>
              <a:gd name="connsiteX3" fmla="*/ 375997 w 569616"/>
              <a:gd name="connsiteY3" fmla="*/ 21878 h 542417"/>
              <a:gd name="connsiteX4" fmla="*/ 563604 w 569616"/>
              <a:gd name="connsiteY4" fmla="*/ 180611 h 542417"/>
              <a:gd name="connsiteX5" fmla="*/ 505879 w 569616"/>
              <a:gd name="connsiteY5" fmla="*/ 483647 h 542417"/>
              <a:gd name="connsiteX6" fmla="*/ 332704 w 569616"/>
              <a:gd name="connsiteY6" fmla="*/ 541368 h 542417"/>
              <a:gd name="connsiteX7" fmla="*/ 72941 w 569616"/>
              <a:gd name="connsiteY7" fmla="*/ 498077 h 542417"/>
              <a:gd name="connsiteX8" fmla="*/ 130666 w 569616"/>
              <a:gd name="connsiteY8" fmla="*/ 267193 h 54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9616" h="542417">
                <a:moveTo>
                  <a:pt x="130666" y="267193"/>
                </a:moveTo>
                <a:cubicBezTo>
                  <a:pt x="118640" y="197447"/>
                  <a:pt x="-11241" y="122890"/>
                  <a:pt x="785" y="79599"/>
                </a:cubicBezTo>
                <a:cubicBezTo>
                  <a:pt x="12811" y="36308"/>
                  <a:pt x="140287" y="17067"/>
                  <a:pt x="202822" y="7447"/>
                </a:cubicBezTo>
                <a:cubicBezTo>
                  <a:pt x="265357" y="-2173"/>
                  <a:pt x="315867" y="-6983"/>
                  <a:pt x="375997" y="21878"/>
                </a:cubicBezTo>
                <a:cubicBezTo>
                  <a:pt x="436127" y="50739"/>
                  <a:pt x="541957" y="103650"/>
                  <a:pt x="563604" y="180611"/>
                </a:cubicBezTo>
                <a:cubicBezTo>
                  <a:pt x="585251" y="257572"/>
                  <a:pt x="544362" y="423521"/>
                  <a:pt x="505879" y="483647"/>
                </a:cubicBezTo>
                <a:cubicBezTo>
                  <a:pt x="467396" y="543773"/>
                  <a:pt x="404860" y="538963"/>
                  <a:pt x="332704" y="541368"/>
                </a:cubicBezTo>
                <a:cubicBezTo>
                  <a:pt x="260548" y="543773"/>
                  <a:pt x="101803" y="546178"/>
                  <a:pt x="72941" y="498077"/>
                </a:cubicBezTo>
                <a:cubicBezTo>
                  <a:pt x="44079" y="449976"/>
                  <a:pt x="142692" y="336939"/>
                  <a:pt x="130666" y="267193"/>
                </a:cubicBezTo>
                <a:close/>
              </a:path>
            </a:pathLst>
          </a:cu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0" name="Freeform 49"/>
          <p:cNvSpPr/>
          <p:nvPr/>
        </p:nvSpPr>
        <p:spPr>
          <a:xfrm rot="17177269">
            <a:off x="1768915" y="3233203"/>
            <a:ext cx="608061" cy="522349"/>
          </a:xfrm>
          <a:custGeom>
            <a:avLst/>
            <a:gdLst>
              <a:gd name="connsiteX0" fmla="*/ 1222 w 608061"/>
              <a:gd name="connsiteY0" fmla="*/ 203454 h 522349"/>
              <a:gd name="connsiteX1" fmla="*/ 203259 w 608061"/>
              <a:gd name="connsiteY1" fmla="*/ 59151 h 522349"/>
              <a:gd name="connsiteX2" fmla="*/ 419728 w 608061"/>
              <a:gd name="connsiteY2" fmla="*/ 131303 h 522349"/>
              <a:gd name="connsiteX3" fmla="*/ 535178 w 608061"/>
              <a:gd name="connsiteY3" fmla="*/ 1430 h 522349"/>
              <a:gd name="connsiteX4" fmla="*/ 607334 w 608061"/>
              <a:gd name="connsiteY4" fmla="*/ 232315 h 522349"/>
              <a:gd name="connsiteX5" fmla="*/ 491884 w 608061"/>
              <a:gd name="connsiteY5" fmla="*/ 347757 h 522349"/>
              <a:gd name="connsiteX6" fmla="*/ 347572 w 608061"/>
              <a:gd name="connsiteY6" fmla="*/ 304467 h 522349"/>
              <a:gd name="connsiteX7" fmla="*/ 217690 w 608061"/>
              <a:gd name="connsiteY7" fmla="*/ 520921 h 522349"/>
              <a:gd name="connsiteX8" fmla="*/ 102240 w 608061"/>
              <a:gd name="connsiteY8" fmla="*/ 391048 h 522349"/>
              <a:gd name="connsiteX9" fmla="*/ 116672 w 608061"/>
              <a:gd name="connsiteY9" fmla="*/ 246745 h 522349"/>
              <a:gd name="connsiteX10" fmla="*/ 1222 w 608061"/>
              <a:gd name="connsiteY10" fmla="*/ 203454 h 52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061" h="522349">
                <a:moveTo>
                  <a:pt x="1222" y="203454"/>
                </a:moveTo>
                <a:cubicBezTo>
                  <a:pt x="15653" y="172188"/>
                  <a:pt x="133508" y="71176"/>
                  <a:pt x="203259" y="59151"/>
                </a:cubicBezTo>
                <a:cubicBezTo>
                  <a:pt x="273010" y="47126"/>
                  <a:pt x="364408" y="140923"/>
                  <a:pt x="419728" y="131303"/>
                </a:cubicBezTo>
                <a:cubicBezTo>
                  <a:pt x="475048" y="121683"/>
                  <a:pt x="503910" y="-15405"/>
                  <a:pt x="535178" y="1430"/>
                </a:cubicBezTo>
                <a:cubicBezTo>
                  <a:pt x="566446" y="18265"/>
                  <a:pt x="614550" y="174594"/>
                  <a:pt x="607334" y="232315"/>
                </a:cubicBezTo>
                <a:cubicBezTo>
                  <a:pt x="600118" y="290036"/>
                  <a:pt x="535178" y="335732"/>
                  <a:pt x="491884" y="347757"/>
                </a:cubicBezTo>
                <a:cubicBezTo>
                  <a:pt x="448590" y="359782"/>
                  <a:pt x="393271" y="275606"/>
                  <a:pt x="347572" y="304467"/>
                </a:cubicBezTo>
                <a:cubicBezTo>
                  <a:pt x="301873" y="333328"/>
                  <a:pt x="258579" y="506491"/>
                  <a:pt x="217690" y="520921"/>
                </a:cubicBezTo>
                <a:cubicBezTo>
                  <a:pt x="176801" y="535351"/>
                  <a:pt x="119076" y="436744"/>
                  <a:pt x="102240" y="391048"/>
                </a:cubicBezTo>
                <a:cubicBezTo>
                  <a:pt x="85404" y="345352"/>
                  <a:pt x="128698" y="278011"/>
                  <a:pt x="116672" y="246745"/>
                </a:cubicBezTo>
                <a:cubicBezTo>
                  <a:pt x="104646" y="215479"/>
                  <a:pt x="-13209" y="234720"/>
                  <a:pt x="1222" y="203454"/>
                </a:cubicBezTo>
                <a:close/>
              </a:path>
            </a:pathLst>
          </a:custGeom>
          <a:solidFill>
            <a:schemeClr val="bg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1" name="Rectangle 50"/>
          <p:cNvSpPr/>
          <p:nvPr/>
        </p:nvSpPr>
        <p:spPr>
          <a:xfrm>
            <a:off x="5321471" y="6052860"/>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2" name="Rectangle 51"/>
          <p:cNvSpPr/>
          <p:nvPr/>
        </p:nvSpPr>
        <p:spPr>
          <a:xfrm>
            <a:off x="5091731" y="5821975"/>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3" name="Rectangle 52"/>
          <p:cNvSpPr/>
          <p:nvPr/>
        </p:nvSpPr>
        <p:spPr>
          <a:xfrm>
            <a:off x="4636464" y="6052861"/>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4" name="Rectangle 53"/>
          <p:cNvSpPr/>
          <p:nvPr/>
        </p:nvSpPr>
        <p:spPr>
          <a:xfrm>
            <a:off x="5091731" y="6052863"/>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5" name="Rectangle 54"/>
          <p:cNvSpPr/>
          <p:nvPr/>
        </p:nvSpPr>
        <p:spPr>
          <a:xfrm>
            <a:off x="5091731" y="5547799"/>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6" name="Rectangle 55"/>
          <p:cNvSpPr/>
          <p:nvPr/>
        </p:nvSpPr>
        <p:spPr>
          <a:xfrm>
            <a:off x="5091731" y="5302485"/>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7" name="Rectangle 56"/>
          <p:cNvSpPr/>
          <p:nvPr/>
        </p:nvSpPr>
        <p:spPr>
          <a:xfrm>
            <a:off x="5326512" y="5793116"/>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8" name="Rectangle 57"/>
          <p:cNvSpPr/>
          <p:nvPr/>
        </p:nvSpPr>
        <p:spPr>
          <a:xfrm>
            <a:off x="4836760" y="5807546"/>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9" name="Rectangle 58"/>
          <p:cNvSpPr/>
          <p:nvPr/>
        </p:nvSpPr>
        <p:spPr>
          <a:xfrm>
            <a:off x="4836759" y="6052860"/>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0" name="Rectangle 59"/>
          <p:cNvSpPr/>
          <p:nvPr/>
        </p:nvSpPr>
        <p:spPr>
          <a:xfrm>
            <a:off x="5321471" y="5547798"/>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1" name="Rectangle 60"/>
          <p:cNvSpPr/>
          <p:nvPr/>
        </p:nvSpPr>
        <p:spPr>
          <a:xfrm>
            <a:off x="5781575" y="6067287"/>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2" name="Rectangle 61"/>
          <p:cNvSpPr/>
          <p:nvPr/>
        </p:nvSpPr>
        <p:spPr>
          <a:xfrm>
            <a:off x="4836760" y="5547799"/>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3" name="Rectangle 62"/>
          <p:cNvSpPr/>
          <p:nvPr/>
        </p:nvSpPr>
        <p:spPr>
          <a:xfrm>
            <a:off x="4631296" y="5793110"/>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4" name="Rectangle 63"/>
          <p:cNvSpPr/>
          <p:nvPr/>
        </p:nvSpPr>
        <p:spPr>
          <a:xfrm>
            <a:off x="5991258" y="6070899"/>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6" name="Rectangle 65"/>
          <p:cNvSpPr/>
          <p:nvPr/>
        </p:nvSpPr>
        <p:spPr>
          <a:xfrm>
            <a:off x="3610351" y="6042036"/>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7" name="Rectangle 66"/>
          <p:cNvSpPr/>
          <p:nvPr/>
        </p:nvSpPr>
        <p:spPr>
          <a:xfrm>
            <a:off x="5574890" y="5562226"/>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8" name="Rectangle 67"/>
          <p:cNvSpPr/>
          <p:nvPr/>
        </p:nvSpPr>
        <p:spPr>
          <a:xfrm>
            <a:off x="5091731" y="5031918"/>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9" name="Freeform 8"/>
          <p:cNvSpPr/>
          <p:nvPr/>
        </p:nvSpPr>
        <p:spPr>
          <a:xfrm>
            <a:off x="2296858" y="4811806"/>
            <a:ext cx="5455012" cy="1443080"/>
          </a:xfrm>
          <a:custGeom>
            <a:avLst/>
            <a:gdLst>
              <a:gd name="connsiteX0" fmla="*/ 0 w 5455012"/>
              <a:gd name="connsiteY0" fmla="*/ 1399789 h 1443080"/>
              <a:gd name="connsiteX1" fmla="*/ 909169 w 5455012"/>
              <a:gd name="connsiteY1" fmla="*/ 1414219 h 1443080"/>
              <a:gd name="connsiteX2" fmla="*/ 1659594 w 5455012"/>
              <a:gd name="connsiteY2" fmla="*/ 1342068 h 1443080"/>
              <a:gd name="connsiteX3" fmla="*/ 2121394 w 5455012"/>
              <a:gd name="connsiteY3" fmla="*/ 981310 h 1443080"/>
              <a:gd name="connsiteX4" fmla="*/ 2842956 w 5455012"/>
              <a:gd name="connsiteY4" fmla="*/ 50 h 1443080"/>
              <a:gd name="connsiteX5" fmla="*/ 3607813 w 5455012"/>
              <a:gd name="connsiteY5" fmla="*/ 1024601 h 1443080"/>
              <a:gd name="connsiteX6" fmla="*/ 4069612 w 5455012"/>
              <a:gd name="connsiteY6" fmla="*/ 1370928 h 1443080"/>
              <a:gd name="connsiteX7" fmla="*/ 4589137 w 5455012"/>
              <a:gd name="connsiteY7" fmla="*/ 1414219 h 1443080"/>
              <a:gd name="connsiteX8" fmla="*/ 5455012 w 5455012"/>
              <a:gd name="connsiteY8" fmla="*/ 1443080 h 1443080"/>
              <a:gd name="connsiteX9" fmla="*/ 5455012 w 5455012"/>
              <a:gd name="connsiteY9" fmla="*/ 1443080 h 1443080"/>
              <a:gd name="connsiteX10" fmla="*/ 5455012 w 5455012"/>
              <a:gd name="connsiteY10" fmla="*/ 1443080 h 144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5012" h="1443080">
                <a:moveTo>
                  <a:pt x="0" y="1399789"/>
                </a:moveTo>
                <a:cubicBezTo>
                  <a:pt x="316285" y="1411814"/>
                  <a:pt x="632570" y="1423839"/>
                  <a:pt x="909169" y="1414219"/>
                </a:cubicBezTo>
                <a:cubicBezTo>
                  <a:pt x="1185768" y="1404599"/>
                  <a:pt x="1457556" y="1414220"/>
                  <a:pt x="1659594" y="1342068"/>
                </a:cubicBezTo>
                <a:cubicBezTo>
                  <a:pt x="1861632" y="1269916"/>
                  <a:pt x="1924167" y="1204980"/>
                  <a:pt x="2121394" y="981310"/>
                </a:cubicBezTo>
                <a:cubicBezTo>
                  <a:pt x="2318621" y="757640"/>
                  <a:pt x="2595220" y="-7165"/>
                  <a:pt x="2842956" y="50"/>
                </a:cubicBezTo>
                <a:cubicBezTo>
                  <a:pt x="3090692" y="7265"/>
                  <a:pt x="3403370" y="796121"/>
                  <a:pt x="3607813" y="1024601"/>
                </a:cubicBezTo>
                <a:cubicBezTo>
                  <a:pt x="3812256" y="1253081"/>
                  <a:pt x="3906058" y="1305992"/>
                  <a:pt x="4069612" y="1370928"/>
                </a:cubicBezTo>
                <a:cubicBezTo>
                  <a:pt x="4233166" y="1435864"/>
                  <a:pt x="4358237" y="1402194"/>
                  <a:pt x="4589137" y="1414219"/>
                </a:cubicBezTo>
                <a:cubicBezTo>
                  <a:pt x="4820037" y="1426244"/>
                  <a:pt x="5455012" y="1443080"/>
                  <a:pt x="5455012" y="1443080"/>
                </a:cubicBezTo>
                <a:lnTo>
                  <a:pt x="5455012" y="1443080"/>
                </a:lnTo>
                <a:lnTo>
                  <a:pt x="5455012" y="1443080"/>
                </a:lnTo>
              </a:path>
            </a:pathLst>
          </a:custGeom>
          <a:ln w="57150" cmpd="sng">
            <a:solidFill>
              <a:srgbClr val="1E1C1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21" name="TextBox 20"/>
          <p:cNvSpPr txBox="1"/>
          <p:nvPr/>
        </p:nvSpPr>
        <p:spPr>
          <a:xfrm>
            <a:off x="6484880" y="5320523"/>
            <a:ext cx="2811134" cy="369332"/>
          </a:xfrm>
          <a:prstGeom prst="rect">
            <a:avLst/>
          </a:prstGeom>
          <a:noFill/>
        </p:spPr>
        <p:txBody>
          <a:bodyPr wrap="square" rtlCol="0">
            <a:spAutoFit/>
          </a:bodyPr>
          <a:lstStyle/>
          <a:p>
            <a:r>
              <a:rPr lang="en-US" dirty="0">
                <a:solidFill>
                  <a:prstClr val="black"/>
                </a:solidFill>
              </a:rPr>
              <a:t>sampling distribution of </a:t>
            </a:r>
            <a:r>
              <a:rPr lang="en-US" b="1" dirty="0" err="1">
                <a:solidFill>
                  <a:prstClr val="black"/>
                </a:solidFill>
              </a:rPr>
              <a:t>θ</a:t>
            </a:r>
            <a:endParaRPr lang="en-US" dirty="0">
              <a:solidFill>
                <a:prstClr val="black"/>
              </a:solidFill>
            </a:endParaRPr>
          </a:p>
        </p:txBody>
      </p:sp>
      <p:sp>
        <p:nvSpPr>
          <p:cNvPr id="29" name="TextBox 28"/>
          <p:cNvSpPr txBox="1"/>
          <p:nvPr/>
        </p:nvSpPr>
        <p:spPr>
          <a:xfrm>
            <a:off x="8747626" y="5192894"/>
            <a:ext cx="299631" cy="369332"/>
          </a:xfrm>
          <a:prstGeom prst="rect">
            <a:avLst/>
          </a:prstGeom>
          <a:noFill/>
        </p:spPr>
        <p:txBody>
          <a:bodyPr wrap="none" rtlCol="0">
            <a:spAutoFit/>
          </a:bodyPr>
          <a:lstStyle/>
          <a:p>
            <a:r>
              <a:rPr lang="en-US" dirty="0">
                <a:solidFill>
                  <a:prstClr val="black"/>
                </a:solidFill>
              </a:rPr>
              <a:t>^</a:t>
            </a:r>
          </a:p>
        </p:txBody>
      </p:sp>
      <p:sp>
        <p:nvSpPr>
          <p:cNvPr id="69" name="TextBox 68"/>
          <p:cNvSpPr txBox="1"/>
          <p:nvPr/>
        </p:nvSpPr>
        <p:spPr>
          <a:xfrm>
            <a:off x="7622047" y="1063184"/>
            <a:ext cx="1066318" cy="646331"/>
          </a:xfrm>
          <a:prstGeom prst="rect">
            <a:avLst/>
          </a:prstGeom>
          <a:noFill/>
        </p:spPr>
        <p:txBody>
          <a:bodyPr wrap="none" rtlCol="0">
            <a:spAutoFit/>
          </a:bodyPr>
          <a:lstStyle/>
          <a:p>
            <a:pPr algn="ctr"/>
            <a:r>
              <a:rPr lang="en-US" b="1" dirty="0">
                <a:solidFill>
                  <a:prstClr val="black"/>
                </a:solidFill>
              </a:rPr>
              <a:t>Sampled </a:t>
            </a:r>
          </a:p>
          <a:p>
            <a:pPr algn="ctr"/>
            <a:r>
              <a:rPr lang="en-US" b="1" dirty="0">
                <a:solidFill>
                  <a:prstClr val="black"/>
                </a:solidFill>
              </a:rPr>
              <a:t>Data</a:t>
            </a:r>
            <a:endParaRPr lang="en-US" b="1" i="1" dirty="0">
              <a:solidFill>
                <a:prstClr val="black"/>
              </a:solidFill>
            </a:endParaRPr>
          </a:p>
        </p:txBody>
      </p:sp>
    </p:spTree>
    <p:extLst>
      <p:ext uri="{BB962C8B-B14F-4D97-AF65-F5344CB8AC3E}">
        <p14:creationId xmlns:p14="http://schemas.microsoft.com/office/powerpoint/2010/main" val="177209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1" nodeType="with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4"/>
                                        </p:tgtEl>
                                        <p:attrNameLst>
                                          <p:attrName>style.visibility</p:attrName>
                                        </p:attrNameLst>
                                      </p:cBhvr>
                                      <p:to>
                                        <p:strVal val="visible"/>
                                      </p:to>
                                    </p:set>
                                  </p:childTnLst>
                                </p:cTn>
                              </p:par>
                              <p:par>
                                <p:cTn id="103" presetID="1" presetClass="entr" presetSubtype="0" fill="hold" grpId="1" nodeType="withEffect">
                                  <p:stCondLst>
                                    <p:cond delay="0"/>
                                  </p:stCondLst>
                                  <p:childTnLst>
                                    <p:set>
                                      <p:cBhvr>
                                        <p:cTn id="104" dur="1" fill="hold">
                                          <p:stCondLst>
                                            <p:cond delay="0"/>
                                          </p:stCondLst>
                                        </p:cTn>
                                        <p:tgtEl>
                                          <p:spTgt spid="6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7"/>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7"/>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8" grpId="0" animBg="1"/>
      <p:bldP spid="12" grpId="0" animBg="1"/>
      <p:bldP spid="13" grpId="0" animBg="1"/>
      <p:bldP spid="15" grpId="0" animBg="1"/>
      <p:bldP spid="16" grpId="0" animBg="1"/>
      <p:bldP spid="17" grpId="0"/>
      <p:bldP spid="19" grpId="0" animBg="1"/>
      <p:bldP spid="20" grpId="0" animBg="1"/>
      <p:bldP spid="23" grpId="0"/>
      <p:bldP spid="24" grpId="0"/>
      <p:bldP spid="25" grpId="0" animBg="1"/>
      <p:bldP spid="26" grpId="0" animBg="1"/>
      <p:bldP spid="27" grpId="0" animBg="1"/>
      <p:bldP spid="27" grpId="1" animBg="1"/>
      <p:bldP spid="28" grpId="0" animBg="1"/>
      <p:bldP spid="28" grpId="1" animBg="1"/>
      <p:bldP spid="40" grpId="0" animBg="1"/>
      <p:bldP spid="41" grpId="0" animBg="1"/>
      <p:bldP spid="42" grpId="0" animBg="1"/>
      <p:bldP spid="43" grpId="0" animBg="1"/>
      <p:bldP spid="39" grpId="0" animBg="1"/>
      <p:bldP spid="31" grpId="0" animBg="1"/>
      <p:bldP spid="32" grpId="0" animBg="1"/>
      <p:bldP spid="33" grpId="0" animBg="1"/>
      <p:bldP spid="30"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4" grpId="1" animBg="1"/>
      <p:bldP spid="66" grpId="0" animBg="1"/>
      <p:bldP spid="67" grpId="0" animBg="1"/>
      <p:bldP spid="68" grpId="0" animBg="1"/>
      <p:bldP spid="9" grpId="0" animBg="1"/>
      <p:bldP spid="21" grpId="0"/>
      <p:bldP spid="29" grpId="0"/>
      <p:bldP spid="6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860819" y="436819"/>
            <a:ext cx="2447926" cy="3176762"/>
            <a:chOff x="6177441" y="1585910"/>
            <a:chExt cx="2447926" cy="3176762"/>
          </a:xfrm>
        </p:grpSpPr>
        <p:sp>
          <p:nvSpPr>
            <p:cNvPr id="2" name="Rectangle 1"/>
            <p:cNvSpPr/>
            <p:nvPr/>
          </p:nvSpPr>
          <p:spPr>
            <a:xfrm>
              <a:off x="6177441" y="1585910"/>
              <a:ext cx="1381126" cy="2109962"/>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5" name="Rectangle 34"/>
            <p:cNvSpPr/>
            <p:nvPr/>
          </p:nvSpPr>
          <p:spPr>
            <a:xfrm>
              <a:off x="6329841" y="1738310"/>
              <a:ext cx="1381126" cy="2109962"/>
            </a:xfrm>
            <a:prstGeom prst="rect">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a:off x="6482241" y="1890710"/>
              <a:ext cx="1381126" cy="2109962"/>
            </a:xfrm>
            <a:prstGeom prst="rect">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6634641" y="2043110"/>
              <a:ext cx="1381126" cy="2109962"/>
            </a:xfrm>
            <a:prstGeom prst="rec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p:nvSpPr>
          <p:spPr>
            <a:xfrm>
              <a:off x="6787041" y="2195510"/>
              <a:ext cx="1381126" cy="2109962"/>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p:nvSpPr>
          <p:spPr>
            <a:xfrm>
              <a:off x="6939441" y="2347910"/>
              <a:ext cx="1381126" cy="2109962"/>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7091841" y="2500310"/>
              <a:ext cx="1381126" cy="2109962"/>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p:nvSpPr>
          <p:spPr>
            <a:xfrm>
              <a:off x="7244241" y="2652710"/>
              <a:ext cx="1381126" cy="2109962"/>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aphicFrame>
        <p:nvGraphicFramePr>
          <p:cNvPr id="6" name="Table 5"/>
          <p:cNvGraphicFramePr>
            <a:graphicFrameLocks noGrp="1"/>
          </p:cNvGraphicFramePr>
          <p:nvPr>
            <p:extLst>
              <p:ext uri="{D42A27DB-BD31-4B8C-83A1-F6EECF244321}">
                <p14:modId xmlns:p14="http://schemas.microsoft.com/office/powerpoint/2010/main" val="2158553229"/>
              </p:ext>
            </p:extLst>
          </p:nvPr>
        </p:nvGraphicFramePr>
        <p:xfrm>
          <a:off x="6084782" y="1656943"/>
          <a:ext cx="1381126" cy="1833806"/>
        </p:xfrm>
        <a:graphic>
          <a:graphicData uri="http://schemas.openxmlformats.org/drawingml/2006/table">
            <a:tbl>
              <a:tblPr firstRow="1" bandRow="1">
                <a:tableStyleId>{5940675A-B579-460E-94D1-54222C63F5DA}</a:tableStyleId>
              </a:tblPr>
              <a:tblGrid>
                <a:gridCol w="690563">
                  <a:extLst>
                    <a:ext uri="{9D8B030D-6E8A-4147-A177-3AD203B41FA5}">
                      <a16:colId xmlns:a16="http://schemas.microsoft.com/office/drawing/2014/main" val="20000"/>
                    </a:ext>
                  </a:extLst>
                </a:gridCol>
                <a:gridCol w="690563">
                  <a:extLst>
                    <a:ext uri="{9D8B030D-6E8A-4147-A177-3AD203B41FA5}">
                      <a16:colId xmlns:a16="http://schemas.microsoft.com/office/drawing/2014/main" val="20001"/>
                    </a:ext>
                  </a:extLst>
                </a:gridCol>
              </a:tblGrid>
              <a:tr h="229722">
                <a:tc>
                  <a:txBody>
                    <a:bodyPr/>
                    <a:lstStyle/>
                    <a:p>
                      <a:pPr algn="ctr"/>
                      <a:r>
                        <a:rPr lang="en-US" dirty="0" err="1"/>
                        <a:t>x</a:t>
                      </a:r>
                      <a:r>
                        <a:rPr lang="en-US" baseline="-25000" dirty="0" err="1"/>
                        <a:t>s</a:t>
                      </a:r>
                      <a:endParaRPr lang="en-US" dirty="0"/>
                    </a:p>
                  </a:txBody>
                  <a:tcPr marL="45720" marR="45720" anchor="ctr">
                    <a:solidFill>
                      <a:schemeClr val="accent2">
                        <a:lumMod val="40000"/>
                        <a:lumOff val="60000"/>
                      </a:schemeClr>
                    </a:solidFill>
                  </a:tcPr>
                </a:tc>
                <a:tc>
                  <a:txBody>
                    <a:bodyPr/>
                    <a:lstStyle/>
                    <a:p>
                      <a:pPr algn="ctr"/>
                      <a:r>
                        <a:rPr lang="en-US" dirty="0" err="1"/>
                        <a:t>y</a:t>
                      </a:r>
                      <a:r>
                        <a:rPr lang="en-US" baseline="-25000" dirty="0" err="1"/>
                        <a:t>s</a:t>
                      </a:r>
                      <a:endParaRPr lang="en-US" dirty="0"/>
                    </a:p>
                  </a:txBody>
                  <a:tcPr marL="45720" marR="45720" anchor="ctr">
                    <a:solidFill>
                      <a:schemeClr val="accent2">
                        <a:lumMod val="40000"/>
                        <a:lumOff val="60000"/>
                      </a:schemeClr>
                    </a:solidFill>
                  </a:tcPr>
                </a:tc>
                <a:extLst>
                  <a:ext uri="{0D108BD9-81ED-4DB2-BD59-A6C34878D82A}">
                    <a16:rowId xmlns:a16="http://schemas.microsoft.com/office/drawing/2014/main" val="10000"/>
                  </a:ext>
                </a:extLst>
              </a:tr>
              <a:tr h="229722">
                <a:tc>
                  <a:txBody>
                    <a:bodyPr/>
                    <a:lstStyle/>
                    <a:p>
                      <a:pPr algn="ctr"/>
                      <a:r>
                        <a:rPr lang="en-US" dirty="0"/>
                        <a:t>0.12</a:t>
                      </a:r>
                    </a:p>
                  </a:txBody>
                  <a:tcPr marL="45720" marR="45720" anchor="ctr">
                    <a:solidFill>
                      <a:schemeClr val="accent2">
                        <a:lumMod val="40000"/>
                        <a:lumOff val="60000"/>
                      </a:schemeClr>
                    </a:solidFill>
                  </a:tcPr>
                </a:tc>
                <a:tc>
                  <a:txBody>
                    <a:bodyPr/>
                    <a:lstStyle/>
                    <a:p>
                      <a:pPr algn="ctr"/>
                      <a:r>
                        <a:rPr lang="en-US" dirty="0"/>
                        <a:t>12</a:t>
                      </a:r>
                    </a:p>
                  </a:txBody>
                  <a:tcPr marL="45720" marR="45720" anchor="ctr">
                    <a:solidFill>
                      <a:schemeClr val="accent2">
                        <a:lumMod val="40000"/>
                        <a:lumOff val="60000"/>
                      </a:schemeClr>
                    </a:solidFill>
                  </a:tcPr>
                </a:tc>
                <a:extLst>
                  <a:ext uri="{0D108BD9-81ED-4DB2-BD59-A6C34878D82A}">
                    <a16:rowId xmlns:a16="http://schemas.microsoft.com/office/drawing/2014/main" val="10001"/>
                  </a:ext>
                </a:extLst>
              </a:tr>
              <a:tr h="645086">
                <a:tc>
                  <a:txBody>
                    <a:bodyPr/>
                    <a:lstStyle/>
                    <a:p>
                      <a:pPr algn="ctr"/>
                      <a:r>
                        <a:rPr lang="en-US" dirty="0"/>
                        <a:t>…</a:t>
                      </a:r>
                    </a:p>
                  </a:txBody>
                  <a:tcPr marL="45720" marR="45720" anchor="ctr">
                    <a:solidFill>
                      <a:schemeClr val="accent2">
                        <a:lumMod val="40000"/>
                        <a:lumOff val="60000"/>
                      </a:schemeClr>
                    </a:solidFill>
                  </a:tcPr>
                </a:tc>
                <a:tc>
                  <a:txBody>
                    <a:bodyPr/>
                    <a:lstStyle/>
                    <a:p>
                      <a:pPr algn="ctr"/>
                      <a:r>
                        <a:rPr lang="en-US" dirty="0"/>
                        <a:t>…</a:t>
                      </a:r>
                    </a:p>
                  </a:txBody>
                  <a:tcPr marL="45720" marR="45720" anchor="ctr">
                    <a:solidFill>
                      <a:schemeClr val="accent2">
                        <a:lumMod val="40000"/>
                        <a:lumOff val="60000"/>
                      </a:schemeClr>
                    </a:solidFill>
                  </a:tcPr>
                </a:tc>
                <a:extLst>
                  <a:ext uri="{0D108BD9-81ED-4DB2-BD59-A6C34878D82A}">
                    <a16:rowId xmlns:a16="http://schemas.microsoft.com/office/drawing/2014/main" val="10002"/>
                  </a:ext>
                </a:extLst>
              </a:tr>
              <a:tr h="229722">
                <a:tc>
                  <a:txBody>
                    <a:bodyPr/>
                    <a:lstStyle/>
                    <a:p>
                      <a:pPr algn="ctr"/>
                      <a:r>
                        <a:rPr lang="en-US" dirty="0"/>
                        <a:t>19</a:t>
                      </a:r>
                    </a:p>
                  </a:txBody>
                  <a:tcPr marL="45720" marR="45720" anchor="ctr">
                    <a:solidFill>
                      <a:schemeClr val="accent2">
                        <a:lumMod val="40000"/>
                        <a:lumOff val="60000"/>
                      </a:schemeClr>
                    </a:solidFill>
                  </a:tcPr>
                </a:tc>
                <a:tc>
                  <a:txBody>
                    <a:bodyPr/>
                    <a:lstStyle/>
                    <a:p>
                      <a:pPr algn="ctr"/>
                      <a:r>
                        <a:rPr lang="en-US" dirty="0"/>
                        <a:t>1435</a:t>
                      </a:r>
                    </a:p>
                  </a:txBody>
                  <a:tcPr marL="45720" marR="45720" anchor="ctr">
                    <a:solidFill>
                      <a:schemeClr val="accent2">
                        <a:lumMod val="40000"/>
                        <a:lumOff val="60000"/>
                      </a:schemeClr>
                    </a:solidFill>
                  </a:tcPr>
                </a:tc>
                <a:extLst>
                  <a:ext uri="{0D108BD9-81ED-4DB2-BD59-A6C34878D82A}">
                    <a16:rowId xmlns:a16="http://schemas.microsoft.com/office/drawing/2014/main" val="10003"/>
                  </a:ext>
                </a:extLst>
              </a:tr>
              <a:tr h="229722">
                <a:tc>
                  <a:txBody>
                    <a:bodyPr/>
                    <a:lstStyle/>
                    <a:p>
                      <a:pPr algn="ctr"/>
                      <a:r>
                        <a:rPr lang="en-US" dirty="0"/>
                        <a:t>0.2</a:t>
                      </a:r>
                    </a:p>
                  </a:txBody>
                  <a:tcPr marL="45720" marR="45720" anchor="ctr">
                    <a:solidFill>
                      <a:schemeClr val="accent2">
                        <a:lumMod val="40000"/>
                        <a:lumOff val="60000"/>
                      </a:schemeClr>
                    </a:solidFill>
                  </a:tcPr>
                </a:tc>
                <a:tc>
                  <a:txBody>
                    <a:bodyPr/>
                    <a:lstStyle/>
                    <a:p>
                      <a:pPr algn="ctr"/>
                      <a:r>
                        <a:rPr lang="en-US" dirty="0"/>
                        <a:t>13</a:t>
                      </a:r>
                    </a:p>
                  </a:txBody>
                  <a:tcPr marL="45720" marR="45720" anchor="ctr">
                    <a:solidFill>
                      <a:schemeClr val="accent2">
                        <a:lumMod val="40000"/>
                        <a:lumOff val="60000"/>
                      </a:schemeClr>
                    </a:solidFill>
                  </a:tcPr>
                </a:tc>
                <a:extLst>
                  <a:ext uri="{0D108BD9-81ED-4DB2-BD59-A6C34878D82A}">
                    <a16:rowId xmlns:a16="http://schemas.microsoft.com/office/drawing/2014/main" val="10004"/>
                  </a:ext>
                </a:extLst>
              </a:tr>
            </a:tbl>
          </a:graphicData>
        </a:graphic>
      </p:graphicFrame>
      <p:sp>
        <p:nvSpPr>
          <p:cNvPr id="7" name="TextBox 6"/>
          <p:cNvSpPr txBox="1"/>
          <p:nvPr/>
        </p:nvSpPr>
        <p:spPr>
          <a:xfrm>
            <a:off x="7622047" y="1063184"/>
            <a:ext cx="1458091" cy="646331"/>
          </a:xfrm>
          <a:prstGeom prst="rect">
            <a:avLst/>
          </a:prstGeom>
          <a:noFill/>
        </p:spPr>
        <p:txBody>
          <a:bodyPr wrap="none" rtlCol="0">
            <a:spAutoFit/>
          </a:bodyPr>
          <a:lstStyle/>
          <a:p>
            <a:pPr algn="ctr"/>
            <a:r>
              <a:rPr lang="en-US" b="1" dirty="0">
                <a:solidFill>
                  <a:prstClr val="black"/>
                </a:solidFill>
              </a:rPr>
              <a:t>Hypothetical </a:t>
            </a:r>
          </a:p>
          <a:p>
            <a:pPr algn="ctr"/>
            <a:r>
              <a:rPr lang="en-US" b="1" dirty="0">
                <a:solidFill>
                  <a:prstClr val="black"/>
                </a:solidFill>
              </a:rPr>
              <a:t>Data</a:t>
            </a:r>
            <a:endParaRPr lang="en-US" b="1" i="1" dirty="0">
              <a:solidFill>
                <a:prstClr val="black"/>
              </a:solidFill>
            </a:endParaRPr>
          </a:p>
        </p:txBody>
      </p:sp>
      <p:sp>
        <p:nvSpPr>
          <p:cNvPr id="8" name="Freeform 7"/>
          <p:cNvSpPr/>
          <p:nvPr/>
        </p:nvSpPr>
        <p:spPr>
          <a:xfrm>
            <a:off x="3030818" y="1462696"/>
            <a:ext cx="3413074" cy="575808"/>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793737095"/>
              </p:ext>
            </p:extLst>
          </p:nvPr>
        </p:nvGraphicFramePr>
        <p:xfrm>
          <a:off x="6237182" y="1809343"/>
          <a:ext cx="1381126" cy="1833806"/>
        </p:xfrm>
        <a:graphic>
          <a:graphicData uri="http://schemas.openxmlformats.org/drawingml/2006/table">
            <a:tbl>
              <a:tblPr firstRow="1" bandRow="1">
                <a:tableStyleId>{5940675A-B579-460E-94D1-54222C63F5DA}</a:tableStyleId>
              </a:tblPr>
              <a:tblGrid>
                <a:gridCol w="690563">
                  <a:extLst>
                    <a:ext uri="{9D8B030D-6E8A-4147-A177-3AD203B41FA5}">
                      <a16:colId xmlns:a16="http://schemas.microsoft.com/office/drawing/2014/main" val="20000"/>
                    </a:ext>
                  </a:extLst>
                </a:gridCol>
                <a:gridCol w="690563">
                  <a:extLst>
                    <a:ext uri="{9D8B030D-6E8A-4147-A177-3AD203B41FA5}">
                      <a16:colId xmlns:a16="http://schemas.microsoft.com/office/drawing/2014/main" val="20001"/>
                    </a:ext>
                  </a:extLst>
                </a:gridCol>
              </a:tblGrid>
              <a:tr h="229722">
                <a:tc>
                  <a:txBody>
                    <a:bodyPr/>
                    <a:lstStyle/>
                    <a:p>
                      <a:pPr algn="ctr"/>
                      <a:r>
                        <a:rPr lang="en-US" dirty="0" err="1"/>
                        <a:t>x</a:t>
                      </a:r>
                      <a:r>
                        <a:rPr lang="en-US" baseline="-25000" dirty="0" err="1"/>
                        <a:t>s</a:t>
                      </a:r>
                      <a:endParaRPr lang="en-US" dirty="0"/>
                    </a:p>
                  </a:txBody>
                  <a:tcPr marL="45720" marR="45720" anchor="ctr">
                    <a:solidFill>
                      <a:schemeClr val="accent2">
                        <a:lumMod val="40000"/>
                        <a:lumOff val="60000"/>
                      </a:schemeClr>
                    </a:solidFill>
                  </a:tcPr>
                </a:tc>
                <a:tc>
                  <a:txBody>
                    <a:bodyPr/>
                    <a:lstStyle/>
                    <a:p>
                      <a:pPr algn="ctr"/>
                      <a:r>
                        <a:rPr lang="en-US" dirty="0" err="1"/>
                        <a:t>y</a:t>
                      </a:r>
                      <a:r>
                        <a:rPr lang="en-US" baseline="-25000" dirty="0" err="1"/>
                        <a:t>s</a:t>
                      </a:r>
                      <a:endParaRPr lang="en-US" dirty="0"/>
                    </a:p>
                  </a:txBody>
                  <a:tcPr marL="45720" marR="45720" anchor="ctr">
                    <a:solidFill>
                      <a:schemeClr val="accent2">
                        <a:lumMod val="40000"/>
                        <a:lumOff val="60000"/>
                      </a:schemeClr>
                    </a:solidFill>
                  </a:tcPr>
                </a:tc>
                <a:extLst>
                  <a:ext uri="{0D108BD9-81ED-4DB2-BD59-A6C34878D82A}">
                    <a16:rowId xmlns:a16="http://schemas.microsoft.com/office/drawing/2014/main" val="10000"/>
                  </a:ext>
                </a:extLst>
              </a:tr>
              <a:tr h="229722">
                <a:tc>
                  <a:txBody>
                    <a:bodyPr/>
                    <a:lstStyle/>
                    <a:p>
                      <a:pPr algn="ctr"/>
                      <a:r>
                        <a:rPr lang="en-US" dirty="0"/>
                        <a:t>0.21</a:t>
                      </a:r>
                    </a:p>
                  </a:txBody>
                  <a:tcPr marL="45720" marR="45720" anchor="ctr">
                    <a:solidFill>
                      <a:schemeClr val="accent2">
                        <a:lumMod val="40000"/>
                        <a:lumOff val="60000"/>
                      </a:schemeClr>
                    </a:solidFill>
                  </a:tcPr>
                </a:tc>
                <a:tc>
                  <a:txBody>
                    <a:bodyPr/>
                    <a:lstStyle/>
                    <a:p>
                      <a:pPr algn="ctr"/>
                      <a:r>
                        <a:rPr lang="en-US" dirty="0"/>
                        <a:t>12.6</a:t>
                      </a:r>
                    </a:p>
                  </a:txBody>
                  <a:tcPr marL="45720" marR="45720" anchor="ctr">
                    <a:solidFill>
                      <a:schemeClr val="accent2">
                        <a:lumMod val="40000"/>
                        <a:lumOff val="60000"/>
                      </a:schemeClr>
                    </a:solidFill>
                  </a:tcPr>
                </a:tc>
                <a:extLst>
                  <a:ext uri="{0D108BD9-81ED-4DB2-BD59-A6C34878D82A}">
                    <a16:rowId xmlns:a16="http://schemas.microsoft.com/office/drawing/2014/main" val="10001"/>
                  </a:ext>
                </a:extLst>
              </a:tr>
              <a:tr h="645086">
                <a:tc>
                  <a:txBody>
                    <a:bodyPr/>
                    <a:lstStyle/>
                    <a:p>
                      <a:pPr algn="ctr"/>
                      <a:r>
                        <a:rPr lang="en-US" dirty="0"/>
                        <a:t>…</a:t>
                      </a:r>
                    </a:p>
                  </a:txBody>
                  <a:tcPr marL="45720" marR="45720" anchor="ctr">
                    <a:solidFill>
                      <a:schemeClr val="accent2">
                        <a:lumMod val="40000"/>
                        <a:lumOff val="60000"/>
                      </a:schemeClr>
                    </a:solidFill>
                  </a:tcPr>
                </a:tc>
                <a:tc>
                  <a:txBody>
                    <a:bodyPr/>
                    <a:lstStyle/>
                    <a:p>
                      <a:pPr algn="ctr"/>
                      <a:r>
                        <a:rPr lang="en-US" dirty="0"/>
                        <a:t>…</a:t>
                      </a:r>
                    </a:p>
                  </a:txBody>
                  <a:tcPr marL="45720" marR="45720" anchor="ctr">
                    <a:solidFill>
                      <a:schemeClr val="accent2">
                        <a:lumMod val="40000"/>
                        <a:lumOff val="60000"/>
                      </a:schemeClr>
                    </a:solidFill>
                  </a:tcPr>
                </a:tc>
                <a:extLst>
                  <a:ext uri="{0D108BD9-81ED-4DB2-BD59-A6C34878D82A}">
                    <a16:rowId xmlns:a16="http://schemas.microsoft.com/office/drawing/2014/main" val="10002"/>
                  </a:ext>
                </a:extLst>
              </a:tr>
              <a:tr h="229722">
                <a:tc>
                  <a:txBody>
                    <a:bodyPr/>
                    <a:lstStyle/>
                    <a:p>
                      <a:pPr algn="ctr"/>
                      <a:r>
                        <a:rPr lang="en-US" dirty="0"/>
                        <a:t>93</a:t>
                      </a:r>
                    </a:p>
                  </a:txBody>
                  <a:tcPr marL="45720" marR="45720" anchor="ctr">
                    <a:solidFill>
                      <a:schemeClr val="accent2">
                        <a:lumMod val="40000"/>
                        <a:lumOff val="60000"/>
                      </a:schemeClr>
                    </a:solidFill>
                  </a:tcPr>
                </a:tc>
                <a:tc>
                  <a:txBody>
                    <a:bodyPr/>
                    <a:lstStyle/>
                    <a:p>
                      <a:pPr algn="ctr"/>
                      <a:r>
                        <a:rPr lang="en-US" dirty="0"/>
                        <a:t>135</a:t>
                      </a:r>
                    </a:p>
                  </a:txBody>
                  <a:tcPr marL="45720" marR="45720" anchor="ctr">
                    <a:solidFill>
                      <a:schemeClr val="accent2">
                        <a:lumMod val="40000"/>
                        <a:lumOff val="60000"/>
                      </a:schemeClr>
                    </a:solidFill>
                  </a:tcPr>
                </a:tc>
                <a:extLst>
                  <a:ext uri="{0D108BD9-81ED-4DB2-BD59-A6C34878D82A}">
                    <a16:rowId xmlns:a16="http://schemas.microsoft.com/office/drawing/2014/main" val="10003"/>
                  </a:ext>
                </a:extLst>
              </a:tr>
              <a:tr h="229722">
                <a:tc>
                  <a:txBody>
                    <a:bodyPr/>
                    <a:lstStyle/>
                    <a:p>
                      <a:pPr algn="ctr"/>
                      <a:r>
                        <a:rPr lang="en-US" dirty="0"/>
                        <a:t>0.2</a:t>
                      </a:r>
                    </a:p>
                  </a:txBody>
                  <a:tcPr marL="45720" marR="45720" anchor="ctr">
                    <a:solidFill>
                      <a:schemeClr val="accent2">
                        <a:lumMod val="40000"/>
                        <a:lumOff val="60000"/>
                      </a:schemeClr>
                    </a:solidFill>
                  </a:tcPr>
                </a:tc>
                <a:tc>
                  <a:txBody>
                    <a:bodyPr/>
                    <a:lstStyle/>
                    <a:p>
                      <a:pPr algn="ctr"/>
                      <a:r>
                        <a:rPr lang="en-US" dirty="0"/>
                        <a:t>13</a:t>
                      </a:r>
                    </a:p>
                  </a:txBody>
                  <a:tcPr marL="45720" marR="45720" anchor="ctr">
                    <a:solidFill>
                      <a:schemeClr val="accent2">
                        <a:lumMod val="40000"/>
                        <a:lumOff val="60000"/>
                      </a:schemeClr>
                    </a:solidFill>
                  </a:tcPr>
                </a:tc>
                <a:extLst>
                  <a:ext uri="{0D108BD9-81ED-4DB2-BD59-A6C34878D82A}">
                    <a16:rowId xmlns:a16="http://schemas.microsoft.com/office/drawing/2014/main" val="10004"/>
                  </a:ext>
                </a:extLst>
              </a:tr>
            </a:tbl>
          </a:graphicData>
        </a:graphic>
      </p:graphicFrame>
      <p:sp>
        <p:nvSpPr>
          <p:cNvPr id="13" name="Freeform 12"/>
          <p:cNvSpPr/>
          <p:nvPr/>
        </p:nvSpPr>
        <p:spPr>
          <a:xfrm>
            <a:off x="3496520" y="1961743"/>
            <a:ext cx="3062248" cy="42661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graphicFrame>
        <p:nvGraphicFramePr>
          <p:cNvPr id="14" name="Table 13"/>
          <p:cNvGraphicFramePr>
            <a:graphicFrameLocks noGrp="1"/>
          </p:cNvGraphicFramePr>
          <p:nvPr>
            <p:extLst>
              <p:ext uri="{D42A27DB-BD31-4B8C-83A1-F6EECF244321}">
                <p14:modId xmlns:p14="http://schemas.microsoft.com/office/powerpoint/2010/main" val="102219949"/>
              </p:ext>
            </p:extLst>
          </p:nvPr>
        </p:nvGraphicFramePr>
        <p:xfrm>
          <a:off x="6389582" y="1961743"/>
          <a:ext cx="1381126" cy="1833806"/>
        </p:xfrm>
        <a:graphic>
          <a:graphicData uri="http://schemas.openxmlformats.org/drawingml/2006/table">
            <a:tbl>
              <a:tblPr firstRow="1" bandRow="1">
                <a:tableStyleId>{5940675A-B579-460E-94D1-54222C63F5DA}</a:tableStyleId>
              </a:tblPr>
              <a:tblGrid>
                <a:gridCol w="690563">
                  <a:extLst>
                    <a:ext uri="{9D8B030D-6E8A-4147-A177-3AD203B41FA5}">
                      <a16:colId xmlns:a16="http://schemas.microsoft.com/office/drawing/2014/main" val="20000"/>
                    </a:ext>
                  </a:extLst>
                </a:gridCol>
                <a:gridCol w="690563">
                  <a:extLst>
                    <a:ext uri="{9D8B030D-6E8A-4147-A177-3AD203B41FA5}">
                      <a16:colId xmlns:a16="http://schemas.microsoft.com/office/drawing/2014/main" val="20001"/>
                    </a:ext>
                  </a:extLst>
                </a:gridCol>
              </a:tblGrid>
              <a:tr h="229722">
                <a:tc>
                  <a:txBody>
                    <a:bodyPr/>
                    <a:lstStyle/>
                    <a:p>
                      <a:pPr algn="ctr"/>
                      <a:r>
                        <a:rPr lang="en-US" dirty="0" err="1"/>
                        <a:t>x</a:t>
                      </a:r>
                      <a:r>
                        <a:rPr lang="en-US" baseline="-25000" dirty="0" err="1"/>
                        <a:t>s</a:t>
                      </a:r>
                      <a:endParaRPr lang="en-US" dirty="0"/>
                    </a:p>
                  </a:txBody>
                  <a:tcPr marL="45720" marR="45720" anchor="ctr">
                    <a:solidFill>
                      <a:schemeClr val="accent2">
                        <a:lumMod val="75000"/>
                      </a:schemeClr>
                    </a:solidFill>
                  </a:tcPr>
                </a:tc>
                <a:tc>
                  <a:txBody>
                    <a:bodyPr/>
                    <a:lstStyle/>
                    <a:p>
                      <a:pPr algn="ctr"/>
                      <a:r>
                        <a:rPr lang="en-US" dirty="0" err="1"/>
                        <a:t>y</a:t>
                      </a:r>
                      <a:r>
                        <a:rPr lang="en-US" baseline="-25000" dirty="0" err="1"/>
                        <a:t>s</a:t>
                      </a:r>
                      <a:endParaRPr lang="en-US" dirty="0"/>
                    </a:p>
                  </a:txBody>
                  <a:tcPr marL="45720" marR="45720" anchor="ctr">
                    <a:solidFill>
                      <a:schemeClr val="accent2">
                        <a:lumMod val="75000"/>
                      </a:schemeClr>
                    </a:solidFill>
                  </a:tcPr>
                </a:tc>
                <a:extLst>
                  <a:ext uri="{0D108BD9-81ED-4DB2-BD59-A6C34878D82A}">
                    <a16:rowId xmlns:a16="http://schemas.microsoft.com/office/drawing/2014/main" val="10000"/>
                  </a:ext>
                </a:extLst>
              </a:tr>
              <a:tr h="229722">
                <a:tc>
                  <a:txBody>
                    <a:bodyPr/>
                    <a:lstStyle/>
                    <a:p>
                      <a:pPr algn="ctr"/>
                      <a:r>
                        <a:rPr lang="en-US" dirty="0"/>
                        <a:t>0.12</a:t>
                      </a:r>
                    </a:p>
                  </a:txBody>
                  <a:tcPr marL="45720" marR="45720" anchor="ctr">
                    <a:solidFill>
                      <a:schemeClr val="accent2">
                        <a:lumMod val="75000"/>
                      </a:schemeClr>
                    </a:solidFill>
                  </a:tcPr>
                </a:tc>
                <a:tc>
                  <a:txBody>
                    <a:bodyPr/>
                    <a:lstStyle/>
                    <a:p>
                      <a:pPr algn="ctr"/>
                      <a:r>
                        <a:rPr lang="en-US" dirty="0"/>
                        <a:t>12</a:t>
                      </a:r>
                    </a:p>
                  </a:txBody>
                  <a:tcPr marL="45720" marR="45720" anchor="ctr">
                    <a:solidFill>
                      <a:schemeClr val="accent2">
                        <a:lumMod val="75000"/>
                      </a:schemeClr>
                    </a:solidFill>
                  </a:tcPr>
                </a:tc>
                <a:extLst>
                  <a:ext uri="{0D108BD9-81ED-4DB2-BD59-A6C34878D82A}">
                    <a16:rowId xmlns:a16="http://schemas.microsoft.com/office/drawing/2014/main" val="10001"/>
                  </a:ext>
                </a:extLst>
              </a:tr>
              <a:tr h="645086">
                <a:tc>
                  <a:txBody>
                    <a:bodyPr/>
                    <a:lstStyle/>
                    <a:p>
                      <a:pPr algn="ctr"/>
                      <a:r>
                        <a:rPr lang="en-US" dirty="0"/>
                        <a:t>…</a:t>
                      </a:r>
                    </a:p>
                  </a:txBody>
                  <a:tcPr marL="45720" marR="45720" anchor="ctr">
                    <a:solidFill>
                      <a:schemeClr val="accent2">
                        <a:lumMod val="75000"/>
                      </a:schemeClr>
                    </a:solidFill>
                  </a:tcPr>
                </a:tc>
                <a:tc>
                  <a:txBody>
                    <a:bodyPr/>
                    <a:lstStyle/>
                    <a:p>
                      <a:pPr algn="ctr"/>
                      <a:r>
                        <a:rPr lang="en-US" dirty="0"/>
                        <a:t>…</a:t>
                      </a:r>
                    </a:p>
                  </a:txBody>
                  <a:tcPr marL="45720" marR="45720" anchor="ctr">
                    <a:solidFill>
                      <a:schemeClr val="accent2">
                        <a:lumMod val="75000"/>
                      </a:schemeClr>
                    </a:solidFill>
                  </a:tcPr>
                </a:tc>
                <a:extLst>
                  <a:ext uri="{0D108BD9-81ED-4DB2-BD59-A6C34878D82A}">
                    <a16:rowId xmlns:a16="http://schemas.microsoft.com/office/drawing/2014/main" val="10002"/>
                  </a:ext>
                </a:extLst>
              </a:tr>
              <a:tr h="229722">
                <a:tc>
                  <a:txBody>
                    <a:bodyPr/>
                    <a:lstStyle/>
                    <a:p>
                      <a:pPr algn="ctr"/>
                      <a:r>
                        <a:rPr lang="en-US" dirty="0"/>
                        <a:t>19</a:t>
                      </a:r>
                    </a:p>
                  </a:txBody>
                  <a:tcPr marL="45720" marR="45720" anchor="ctr">
                    <a:solidFill>
                      <a:schemeClr val="accent2">
                        <a:lumMod val="75000"/>
                      </a:schemeClr>
                    </a:solidFill>
                  </a:tcPr>
                </a:tc>
                <a:tc>
                  <a:txBody>
                    <a:bodyPr/>
                    <a:lstStyle/>
                    <a:p>
                      <a:pPr algn="ctr"/>
                      <a:r>
                        <a:rPr lang="en-US" dirty="0"/>
                        <a:t>1435</a:t>
                      </a:r>
                    </a:p>
                  </a:txBody>
                  <a:tcPr marL="45720" marR="45720" anchor="ctr">
                    <a:solidFill>
                      <a:schemeClr val="accent2">
                        <a:lumMod val="75000"/>
                      </a:schemeClr>
                    </a:solidFill>
                  </a:tcPr>
                </a:tc>
                <a:extLst>
                  <a:ext uri="{0D108BD9-81ED-4DB2-BD59-A6C34878D82A}">
                    <a16:rowId xmlns:a16="http://schemas.microsoft.com/office/drawing/2014/main" val="10003"/>
                  </a:ext>
                </a:extLst>
              </a:tr>
              <a:tr h="229722">
                <a:tc>
                  <a:txBody>
                    <a:bodyPr/>
                    <a:lstStyle/>
                    <a:p>
                      <a:pPr algn="ctr"/>
                      <a:r>
                        <a:rPr lang="en-US" dirty="0"/>
                        <a:t>0.2</a:t>
                      </a:r>
                    </a:p>
                  </a:txBody>
                  <a:tcPr marL="45720" marR="45720" anchor="ctr">
                    <a:solidFill>
                      <a:schemeClr val="accent2">
                        <a:lumMod val="75000"/>
                      </a:schemeClr>
                    </a:solidFill>
                  </a:tcPr>
                </a:tc>
                <a:tc>
                  <a:txBody>
                    <a:bodyPr/>
                    <a:lstStyle/>
                    <a:p>
                      <a:pPr algn="ctr"/>
                      <a:r>
                        <a:rPr lang="en-US" dirty="0"/>
                        <a:t>13</a:t>
                      </a:r>
                    </a:p>
                  </a:txBody>
                  <a:tcPr marL="45720" marR="45720" anchor="ctr">
                    <a:solidFill>
                      <a:schemeClr val="accent2">
                        <a:lumMod val="75000"/>
                      </a:schemeClr>
                    </a:solidFill>
                  </a:tcPr>
                </a:tc>
                <a:extLst>
                  <a:ext uri="{0D108BD9-81ED-4DB2-BD59-A6C34878D82A}">
                    <a16:rowId xmlns:a16="http://schemas.microsoft.com/office/drawing/2014/main" val="10004"/>
                  </a:ext>
                </a:extLst>
              </a:tr>
            </a:tbl>
          </a:graphicData>
        </a:graphic>
      </p:graphicFrame>
      <p:sp>
        <p:nvSpPr>
          <p:cNvPr id="16" name="Freeform 15"/>
          <p:cNvSpPr/>
          <p:nvPr/>
        </p:nvSpPr>
        <p:spPr>
          <a:xfrm>
            <a:off x="3496520" y="2531505"/>
            <a:ext cx="3275757" cy="489734"/>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graphicFrame>
        <p:nvGraphicFramePr>
          <p:cNvPr id="18" name="Table 17"/>
          <p:cNvGraphicFramePr>
            <a:graphicFrameLocks noGrp="1"/>
          </p:cNvGraphicFramePr>
          <p:nvPr>
            <p:extLst>
              <p:ext uri="{D42A27DB-BD31-4B8C-83A1-F6EECF244321}">
                <p14:modId xmlns:p14="http://schemas.microsoft.com/office/powerpoint/2010/main" val="2215298505"/>
              </p:ext>
            </p:extLst>
          </p:nvPr>
        </p:nvGraphicFramePr>
        <p:xfrm>
          <a:off x="6541982" y="2114143"/>
          <a:ext cx="1381126" cy="1833806"/>
        </p:xfrm>
        <a:graphic>
          <a:graphicData uri="http://schemas.openxmlformats.org/drawingml/2006/table">
            <a:tbl>
              <a:tblPr firstRow="1" bandRow="1">
                <a:tableStyleId>{5940675A-B579-460E-94D1-54222C63F5DA}</a:tableStyleId>
              </a:tblPr>
              <a:tblGrid>
                <a:gridCol w="690563">
                  <a:extLst>
                    <a:ext uri="{9D8B030D-6E8A-4147-A177-3AD203B41FA5}">
                      <a16:colId xmlns:a16="http://schemas.microsoft.com/office/drawing/2014/main" val="20000"/>
                    </a:ext>
                  </a:extLst>
                </a:gridCol>
                <a:gridCol w="690563">
                  <a:extLst>
                    <a:ext uri="{9D8B030D-6E8A-4147-A177-3AD203B41FA5}">
                      <a16:colId xmlns:a16="http://schemas.microsoft.com/office/drawing/2014/main" val="20001"/>
                    </a:ext>
                  </a:extLst>
                </a:gridCol>
              </a:tblGrid>
              <a:tr h="229722">
                <a:tc>
                  <a:txBody>
                    <a:bodyPr/>
                    <a:lstStyle/>
                    <a:p>
                      <a:pPr algn="ctr"/>
                      <a:r>
                        <a:rPr lang="en-US" dirty="0"/>
                        <a:t>x</a:t>
                      </a:r>
                    </a:p>
                  </a:txBody>
                  <a:tcPr marL="45720" marR="45720" anchor="ctr">
                    <a:solidFill>
                      <a:schemeClr val="accent2">
                        <a:lumMod val="60000"/>
                        <a:lumOff val="40000"/>
                      </a:schemeClr>
                    </a:solidFill>
                  </a:tcPr>
                </a:tc>
                <a:tc>
                  <a:txBody>
                    <a:bodyPr/>
                    <a:lstStyle/>
                    <a:p>
                      <a:pPr algn="ctr"/>
                      <a:r>
                        <a:rPr lang="en-US" dirty="0"/>
                        <a:t>y</a:t>
                      </a:r>
                    </a:p>
                  </a:txBody>
                  <a:tcPr marL="45720" marR="45720" anchor="ctr">
                    <a:solidFill>
                      <a:schemeClr val="accent2">
                        <a:lumMod val="60000"/>
                        <a:lumOff val="40000"/>
                      </a:schemeClr>
                    </a:solidFill>
                  </a:tcPr>
                </a:tc>
                <a:extLst>
                  <a:ext uri="{0D108BD9-81ED-4DB2-BD59-A6C34878D82A}">
                    <a16:rowId xmlns:a16="http://schemas.microsoft.com/office/drawing/2014/main" val="10000"/>
                  </a:ext>
                </a:extLst>
              </a:tr>
              <a:tr h="229722">
                <a:tc>
                  <a:txBody>
                    <a:bodyPr/>
                    <a:lstStyle/>
                    <a:p>
                      <a:pPr algn="ctr"/>
                      <a:r>
                        <a:rPr lang="en-US" dirty="0"/>
                        <a:t>0.12</a:t>
                      </a:r>
                    </a:p>
                  </a:txBody>
                  <a:tcPr marL="45720" marR="45720" anchor="ctr">
                    <a:solidFill>
                      <a:schemeClr val="accent2">
                        <a:lumMod val="60000"/>
                        <a:lumOff val="40000"/>
                      </a:schemeClr>
                    </a:solidFill>
                  </a:tcPr>
                </a:tc>
                <a:tc>
                  <a:txBody>
                    <a:bodyPr/>
                    <a:lstStyle/>
                    <a:p>
                      <a:pPr algn="ctr"/>
                      <a:r>
                        <a:rPr lang="en-US" dirty="0"/>
                        <a:t>12</a:t>
                      </a:r>
                    </a:p>
                  </a:txBody>
                  <a:tcPr marL="45720" marR="45720" anchor="ctr">
                    <a:solidFill>
                      <a:schemeClr val="accent2">
                        <a:lumMod val="60000"/>
                        <a:lumOff val="40000"/>
                      </a:schemeClr>
                    </a:solidFill>
                  </a:tcPr>
                </a:tc>
                <a:extLst>
                  <a:ext uri="{0D108BD9-81ED-4DB2-BD59-A6C34878D82A}">
                    <a16:rowId xmlns:a16="http://schemas.microsoft.com/office/drawing/2014/main" val="10001"/>
                  </a:ext>
                </a:extLst>
              </a:tr>
              <a:tr h="645086">
                <a:tc>
                  <a:txBody>
                    <a:bodyPr/>
                    <a:lstStyle/>
                    <a:p>
                      <a:pPr algn="ctr"/>
                      <a:r>
                        <a:rPr lang="en-US" dirty="0"/>
                        <a:t>…</a:t>
                      </a:r>
                    </a:p>
                  </a:txBody>
                  <a:tcPr marL="45720" marR="45720" anchor="ctr">
                    <a:solidFill>
                      <a:schemeClr val="accent2">
                        <a:lumMod val="60000"/>
                        <a:lumOff val="40000"/>
                      </a:schemeClr>
                    </a:solidFill>
                  </a:tcPr>
                </a:tc>
                <a:tc>
                  <a:txBody>
                    <a:bodyPr/>
                    <a:lstStyle/>
                    <a:p>
                      <a:pPr algn="ctr"/>
                      <a:r>
                        <a:rPr lang="en-US" dirty="0"/>
                        <a:t>…</a:t>
                      </a:r>
                    </a:p>
                  </a:txBody>
                  <a:tcPr marL="45720" marR="45720" anchor="ctr">
                    <a:solidFill>
                      <a:schemeClr val="accent2">
                        <a:lumMod val="60000"/>
                        <a:lumOff val="40000"/>
                      </a:schemeClr>
                    </a:solidFill>
                  </a:tcPr>
                </a:tc>
                <a:extLst>
                  <a:ext uri="{0D108BD9-81ED-4DB2-BD59-A6C34878D82A}">
                    <a16:rowId xmlns:a16="http://schemas.microsoft.com/office/drawing/2014/main" val="10002"/>
                  </a:ext>
                </a:extLst>
              </a:tr>
              <a:tr h="229722">
                <a:tc>
                  <a:txBody>
                    <a:bodyPr/>
                    <a:lstStyle/>
                    <a:p>
                      <a:pPr algn="ctr"/>
                      <a:r>
                        <a:rPr lang="en-US" dirty="0"/>
                        <a:t>19</a:t>
                      </a:r>
                    </a:p>
                  </a:txBody>
                  <a:tcPr marL="45720" marR="45720" anchor="ctr">
                    <a:solidFill>
                      <a:schemeClr val="accent2">
                        <a:lumMod val="60000"/>
                        <a:lumOff val="40000"/>
                      </a:schemeClr>
                    </a:solidFill>
                  </a:tcPr>
                </a:tc>
                <a:tc>
                  <a:txBody>
                    <a:bodyPr/>
                    <a:lstStyle/>
                    <a:p>
                      <a:pPr algn="ctr"/>
                      <a:r>
                        <a:rPr lang="en-US" dirty="0"/>
                        <a:t>1435</a:t>
                      </a:r>
                    </a:p>
                  </a:txBody>
                  <a:tcPr marL="45720" marR="45720" anchor="ctr">
                    <a:solidFill>
                      <a:schemeClr val="accent2">
                        <a:lumMod val="60000"/>
                        <a:lumOff val="40000"/>
                      </a:schemeClr>
                    </a:solidFill>
                  </a:tcPr>
                </a:tc>
                <a:extLst>
                  <a:ext uri="{0D108BD9-81ED-4DB2-BD59-A6C34878D82A}">
                    <a16:rowId xmlns:a16="http://schemas.microsoft.com/office/drawing/2014/main" val="10003"/>
                  </a:ext>
                </a:extLst>
              </a:tr>
              <a:tr h="229722">
                <a:tc>
                  <a:txBody>
                    <a:bodyPr/>
                    <a:lstStyle/>
                    <a:p>
                      <a:pPr algn="ctr"/>
                      <a:r>
                        <a:rPr lang="en-US" dirty="0"/>
                        <a:t>0.2</a:t>
                      </a:r>
                    </a:p>
                  </a:txBody>
                  <a:tcPr marL="45720" marR="45720" anchor="ctr">
                    <a:solidFill>
                      <a:schemeClr val="accent2">
                        <a:lumMod val="60000"/>
                        <a:lumOff val="40000"/>
                      </a:schemeClr>
                    </a:solidFill>
                  </a:tcPr>
                </a:tc>
                <a:tc>
                  <a:txBody>
                    <a:bodyPr/>
                    <a:lstStyle/>
                    <a:p>
                      <a:pPr algn="ctr"/>
                      <a:r>
                        <a:rPr lang="en-US" dirty="0"/>
                        <a:t>13</a:t>
                      </a:r>
                    </a:p>
                  </a:txBody>
                  <a:tcPr marL="45720" marR="45720" anchor="ctr">
                    <a:solidFill>
                      <a:schemeClr val="accent2">
                        <a:lumMod val="60000"/>
                        <a:lumOff val="40000"/>
                      </a:schemeClr>
                    </a:solidFill>
                  </a:tcPr>
                </a:tc>
                <a:extLst>
                  <a:ext uri="{0D108BD9-81ED-4DB2-BD59-A6C34878D82A}">
                    <a16:rowId xmlns:a16="http://schemas.microsoft.com/office/drawing/2014/main" val="10004"/>
                  </a:ext>
                </a:extLst>
              </a:tr>
            </a:tbl>
          </a:graphicData>
        </a:graphic>
      </p:graphicFrame>
      <p:sp>
        <p:nvSpPr>
          <p:cNvPr id="20" name="Freeform 19"/>
          <p:cNvSpPr/>
          <p:nvPr/>
        </p:nvSpPr>
        <p:spPr>
          <a:xfrm>
            <a:off x="3496520" y="2977137"/>
            <a:ext cx="3275757" cy="344486"/>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prstClr val="black"/>
              </a:solidFill>
            </a:endParaRPr>
          </a:p>
        </p:txBody>
      </p:sp>
      <p:cxnSp>
        <p:nvCxnSpPr>
          <p:cNvPr id="22" name="Straight Arrow Connector 21"/>
          <p:cNvCxnSpPr/>
          <p:nvPr/>
        </p:nvCxnSpPr>
        <p:spPr>
          <a:xfrm>
            <a:off x="1961270" y="6298176"/>
            <a:ext cx="5887950" cy="5772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4911043" y="6380173"/>
            <a:ext cx="375424" cy="523220"/>
          </a:xfrm>
          <a:prstGeom prst="rect">
            <a:avLst/>
          </a:prstGeom>
          <a:noFill/>
        </p:spPr>
        <p:txBody>
          <a:bodyPr wrap="none" rtlCol="0">
            <a:spAutoFit/>
          </a:bodyPr>
          <a:lstStyle/>
          <a:p>
            <a:r>
              <a:rPr lang="en-US" sz="2800" dirty="0" err="1">
                <a:solidFill>
                  <a:prstClr val="black"/>
                </a:solidFill>
              </a:rPr>
              <a:t>θ</a:t>
            </a:r>
            <a:endParaRPr lang="en-US" sz="2800" dirty="0">
              <a:solidFill>
                <a:prstClr val="black"/>
              </a:solidFill>
            </a:endParaRPr>
          </a:p>
        </p:txBody>
      </p:sp>
      <p:sp>
        <p:nvSpPr>
          <p:cNvPr id="24" name="TextBox 23"/>
          <p:cNvSpPr txBox="1"/>
          <p:nvPr/>
        </p:nvSpPr>
        <p:spPr>
          <a:xfrm>
            <a:off x="4939905" y="6282763"/>
            <a:ext cx="299631" cy="369332"/>
          </a:xfrm>
          <a:prstGeom prst="rect">
            <a:avLst/>
          </a:prstGeom>
          <a:noFill/>
        </p:spPr>
        <p:txBody>
          <a:bodyPr wrap="none" rtlCol="0">
            <a:spAutoFit/>
          </a:bodyPr>
          <a:lstStyle/>
          <a:p>
            <a:r>
              <a:rPr lang="en-US" dirty="0">
                <a:solidFill>
                  <a:prstClr val="black"/>
                </a:solidFill>
              </a:rPr>
              <a:t>^</a:t>
            </a:r>
          </a:p>
        </p:txBody>
      </p:sp>
      <p:sp>
        <p:nvSpPr>
          <p:cNvPr id="25" name="Rectangle 24"/>
          <p:cNvSpPr/>
          <p:nvPr/>
        </p:nvSpPr>
        <p:spPr>
          <a:xfrm>
            <a:off x="3222190" y="6010411"/>
            <a:ext cx="115450" cy="245314"/>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26" name="Rectangle 25"/>
          <p:cNvSpPr/>
          <p:nvPr/>
        </p:nvSpPr>
        <p:spPr>
          <a:xfrm>
            <a:off x="4586817" y="6010410"/>
            <a:ext cx="115450" cy="245314"/>
          </a:xfrm>
          <a:prstGeom prst="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27" name="Rectangle 26"/>
          <p:cNvSpPr/>
          <p:nvPr/>
        </p:nvSpPr>
        <p:spPr>
          <a:xfrm>
            <a:off x="3461178" y="6010410"/>
            <a:ext cx="115450" cy="245314"/>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28" name="Rectangle 27"/>
          <p:cNvSpPr/>
          <p:nvPr/>
        </p:nvSpPr>
        <p:spPr>
          <a:xfrm>
            <a:off x="4586817" y="5765096"/>
            <a:ext cx="115450" cy="245314"/>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40" name="Freeform 39"/>
          <p:cNvSpPr/>
          <p:nvPr/>
        </p:nvSpPr>
        <p:spPr>
          <a:xfrm>
            <a:off x="3439267" y="3554883"/>
            <a:ext cx="1847200" cy="1471890"/>
          </a:xfrm>
          <a:custGeom>
            <a:avLst/>
            <a:gdLst>
              <a:gd name="connsiteX0" fmla="*/ 1847200 w 1847200"/>
              <a:gd name="connsiteY0" fmla="*/ 0 h 1471890"/>
              <a:gd name="connsiteX1" fmla="*/ 591681 w 1847200"/>
              <a:gd name="connsiteY1" fmla="*/ 14430 h 1471890"/>
              <a:gd name="connsiteX2" fmla="*/ 606113 w 1847200"/>
              <a:gd name="connsiteY2" fmla="*/ 966830 h 1471890"/>
              <a:gd name="connsiteX3" fmla="*/ 0 w 1847200"/>
              <a:gd name="connsiteY3" fmla="*/ 952399 h 1471890"/>
              <a:gd name="connsiteX4" fmla="*/ 0 w 1847200"/>
              <a:gd name="connsiteY4" fmla="*/ 1471890 h 147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200" h="1471890">
                <a:moveTo>
                  <a:pt x="1847200" y="0"/>
                </a:moveTo>
                <a:lnTo>
                  <a:pt x="591681" y="14430"/>
                </a:lnTo>
                <a:lnTo>
                  <a:pt x="606113" y="966830"/>
                </a:lnTo>
                <a:lnTo>
                  <a:pt x="0" y="952399"/>
                </a:lnTo>
                <a:lnTo>
                  <a:pt x="0" y="1471890"/>
                </a:lnTo>
              </a:path>
            </a:pathLst>
          </a:custGeom>
          <a:ln>
            <a:solidFill>
              <a:schemeClr val="accent2">
                <a:lumMod val="7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sp>
        <p:nvSpPr>
          <p:cNvPr id="41" name="Freeform 40"/>
          <p:cNvSpPr/>
          <p:nvPr/>
        </p:nvSpPr>
        <p:spPr>
          <a:xfrm>
            <a:off x="4175261" y="3699186"/>
            <a:ext cx="1298812" cy="1284296"/>
          </a:xfrm>
          <a:custGeom>
            <a:avLst/>
            <a:gdLst>
              <a:gd name="connsiteX0" fmla="*/ 1298812 w 1298812"/>
              <a:gd name="connsiteY0" fmla="*/ 14430 h 1284296"/>
              <a:gd name="connsiteX1" fmla="*/ 0 w 1298812"/>
              <a:gd name="connsiteY1" fmla="*/ 0 h 1284296"/>
              <a:gd name="connsiteX2" fmla="*/ 0 w 1298812"/>
              <a:gd name="connsiteY2" fmla="*/ 808096 h 1284296"/>
              <a:gd name="connsiteX3" fmla="*/ 721562 w 1298812"/>
              <a:gd name="connsiteY3" fmla="*/ 822527 h 1284296"/>
              <a:gd name="connsiteX4" fmla="*/ 721562 w 1298812"/>
              <a:gd name="connsiteY4" fmla="*/ 1139993 h 1284296"/>
              <a:gd name="connsiteX5" fmla="*/ 721562 w 1298812"/>
              <a:gd name="connsiteY5" fmla="*/ 1284296 h 128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8812" h="1284296">
                <a:moveTo>
                  <a:pt x="1298812" y="14430"/>
                </a:moveTo>
                <a:lnTo>
                  <a:pt x="0" y="0"/>
                </a:lnTo>
                <a:lnTo>
                  <a:pt x="0" y="808096"/>
                </a:lnTo>
                <a:lnTo>
                  <a:pt x="721562" y="822527"/>
                </a:lnTo>
                <a:lnTo>
                  <a:pt x="721562" y="1139993"/>
                </a:lnTo>
                <a:lnTo>
                  <a:pt x="721562" y="1284296"/>
                </a:lnTo>
              </a:path>
            </a:pathLst>
          </a:custGeom>
          <a:ln>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a:p>
            <a:pPr algn="ctr"/>
            <a:endParaRPr lang="en-US" dirty="0">
              <a:solidFill>
                <a:prstClr val="black"/>
              </a:solidFill>
            </a:endParaRPr>
          </a:p>
          <a:p>
            <a:pPr algn="ctr"/>
            <a:endParaRPr lang="en-US" dirty="0">
              <a:solidFill>
                <a:prstClr val="black"/>
              </a:solidFill>
            </a:endParaRPr>
          </a:p>
          <a:p>
            <a:pPr algn="ctr"/>
            <a:endParaRPr lang="en-US" dirty="0">
              <a:solidFill>
                <a:prstClr val="black"/>
              </a:solidFill>
            </a:endParaRPr>
          </a:p>
          <a:p>
            <a:pPr algn="ctr"/>
            <a:endParaRPr lang="en-US" dirty="0">
              <a:solidFill>
                <a:prstClr val="black"/>
              </a:solidFill>
            </a:endParaRPr>
          </a:p>
          <a:p>
            <a:pPr algn="ctr"/>
            <a:endParaRPr lang="en-US" dirty="0">
              <a:solidFill>
                <a:prstClr val="black"/>
              </a:solidFill>
            </a:endParaRPr>
          </a:p>
          <a:p>
            <a:pPr algn="ctr"/>
            <a:endParaRPr lang="en-US" dirty="0">
              <a:solidFill>
                <a:prstClr val="black"/>
              </a:solidFill>
            </a:endParaRPr>
          </a:p>
        </p:txBody>
      </p:sp>
      <p:sp>
        <p:nvSpPr>
          <p:cNvPr id="42" name="Freeform 41"/>
          <p:cNvSpPr/>
          <p:nvPr/>
        </p:nvSpPr>
        <p:spPr>
          <a:xfrm>
            <a:off x="3756755" y="3857919"/>
            <a:ext cx="1847199" cy="1139994"/>
          </a:xfrm>
          <a:custGeom>
            <a:avLst/>
            <a:gdLst>
              <a:gd name="connsiteX0" fmla="*/ 1847199 w 1847199"/>
              <a:gd name="connsiteY0" fmla="*/ 0 h 1139994"/>
              <a:gd name="connsiteX1" fmla="*/ 548387 w 1847199"/>
              <a:gd name="connsiteY1" fmla="*/ 14430 h 1139994"/>
              <a:gd name="connsiteX2" fmla="*/ 562818 w 1847199"/>
              <a:gd name="connsiteY2" fmla="*/ 750376 h 1139994"/>
              <a:gd name="connsiteX3" fmla="*/ 14431 w 1847199"/>
              <a:gd name="connsiteY3" fmla="*/ 735945 h 1139994"/>
              <a:gd name="connsiteX4" fmla="*/ 0 w 1847199"/>
              <a:gd name="connsiteY4" fmla="*/ 1139994 h 1139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199" h="1139994">
                <a:moveTo>
                  <a:pt x="1847199" y="0"/>
                </a:moveTo>
                <a:lnTo>
                  <a:pt x="548387" y="14430"/>
                </a:lnTo>
                <a:lnTo>
                  <a:pt x="562818" y="750376"/>
                </a:lnTo>
                <a:lnTo>
                  <a:pt x="14431" y="735945"/>
                </a:lnTo>
                <a:lnTo>
                  <a:pt x="0" y="1139994"/>
                </a:lnTo>
              </a:path>
            </a:pathLst>
          </a:custGeom>
          <a:ln>
            <a:solidFill>
              <a:schemeClr val="accent2">
                <a:lumMod val="20000"/>
                <a:lumOff val="8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43" name="Freeform 42"/>
          <p:cNvSpPr/>
          <p:nvPr/>
        </p:nvSpPr>
        <p:spPr>
          <a:xfrm>
            <a:off x="4449455" y="3987792"/>
            <a:ext cx="1327674" cy="952399"/>
          </a:xfrm>
          <a:custGeom>
            <a:avLst/>
            <a:gdLst>
              <a:gd name="connsiteX0" fmla="*/ 1327674 w 1327674"/>
              <a:gd name="connsiteY0" fmla="*/ 0 h 952399"/>
              <a:gd name="connsiteX1" fmla="*/ 0 w 1327674"/>
              <a:gd name="connsiteY1" fmla="*/ 0 h 952399"/>
              <a:gd name="connsiteX2" fmla="*/ 0 w 1327674"/>
              <a:gd name="connsiteY2" fmla="*/ 634933 h 952399"/>
              <a:gd name="connsiteX3" fmla="*/ 389643 w 1327674"/>
              <a:gd name="connsiteY3" fmla="*/ 634933 h 952399"/>
              <a:gd name="connsiteX4" fmla="*/ 389643 w 1327674"/>
              <a:gd name="connsiteY4" fmla="*/ 952399 h 952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674" h="952399">
                <a:moveTo>
                  <a:pt x="1327674" y="0"/>
                </a:moveTo>
                <a:lnTo>
                  <a:pt x="0" y="0"/>
                </a:lnTo>
                <a:lnTo>
                  <a:pt x="0" y="634933"/>
                </a:lnTo>
                <a:lnTo>
                  <a:pt x="389643" y="634933"/>
                </a:lnTo>
                <a:lnTo>
                  <a:pt x="389643" y="952399"/>
                </a:lnTo>
              </a:path>
            </a:pathLst>
          </a:custGeom>
          <a:ln>
            <a:solidFill>
              <a:schemeClr val="accent2">
                <a:lumMod val="7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39" name="TextBox 38"/>
          <p:cNvSpPr txBox="1"/>
          <p:nvPr/>
        </p:nvSpPr>
        <p:spPr>
          <a:xfrm>
            <a:off x="3550010" y="4207333"/>
            <a:ext cx="1274644" cy="461665"/>
          </a:xfrm>
          <a:prstGeom prst="rect">
            <a:avLst/>
          </a:prstGeom>
          <a:solidFill>
            <a:schemeClr val="bg1">
              <a:alpha val="59000"/>
            </a:schemeClr>
          </a:solidFill>
        </p:spPr>
        <p:txBody>
          <a:bodyPr wrap="none" rtlCol="0">
            <a:spAutoFit/>
          </a:bodyPr>
          <a:lstStyle/>
          <a:p>
            <a:r>
              <a:rPr lang="en-US" sz="2400" i="1" dirty="0">
                <a:solidFill>
                  <a:prstClr val="black"/>
                </a:solidFill>
              </a:rPr>
              <a:t>Estimate</a:t>
            </a:r>
          </a:p>
        </p:txBody>
      </p:sp>
      <p:sp>
        <p:nvSpPr>
          <p:cNvPr id="51" name="Rectangle 50"/>
          <p:cNvSpPr/>
          <p:nvPr/>
        </p:nvSpPr>
        <p:spPr>
          <a:xfrm>
            <a:off x="4341878" y="6010408"/>
            <a:ext cx="115450" cy="245314"/>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2" name="Rectangle 51"/>
          <p:cNvSpPr/>
          <p:nvPr/>
        </p:nvSpPr>
        <p:spPr>
          <a:xfrm>
            <a:off x="4112138" y="5779523"/>
            <a:ext cx="115450" cy="245314"/>
          </a:xfrm>
          <a:prstGeom prst="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3" name="Rectangle 52"/>
          <p:cNvSpPr/>
          <p:nvPr/>
        </p:nvSpPr>
        <p:spPr>
          <a:xfrm>
            <a:off x="3637621" y="6010409"/>
            <a:ext cx="115450" cy="245314"/>
          </a:xfrm>
          <a:prstGeom prst="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4" name="Rectangle 53"/>
          <p:cNvSpPr/>
          <p:nvPr/>
        </p:nvSpPr>
        <p:spPr>
          <a:xfrm>
            <a:off x="4112138" y="6010411"/>
            <a:ext cx="115450" cy="245314"/>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5" name="Rectangle 54"/>
          <p:cNvSpPr/>
          <p:nvPr/>
        </p:nvSpPr>
        <p:spPr>
          <a:xfrm>
            <a:off x="4112138" y="5505347"/>
            <a:ext cx="115450" cy="245314"/>
          </a:xfrm>
          <a:prstGeom prst="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6" name="Rectangle 55"/>
          <p:cNvSpPr/>
          <p:nvPr/>
        </p:nvSpPr>
        <p:spPr>
          <a:xfrm>
            <a:off x="4112138" y="5260033"/>
            <a:ext cx="115450" cy="245314"/>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7" name="Rectangle 56"/>
          <p:cNvSpPr/>
          <p:nvPr/>
        </p:nvSpPr>
        <p:spPr>
          <a:xfrm>
            <a:off x="4346919" y="5750664"/>
            <a:ext cx="115450" cy="245314"/>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8" name="Rectangle 57"/>
          <p:cNvSpPr/>
          <p:nvPr/>
        </p:nvSpPr>
        <p:spPr>
          <a:xfrm>
            <a:off x="3857167" y="5765094"/>
            <a:ext cx="115450" cy="245314"/>
          </a:xfrm>
          <a:prstGeom prst="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59" name="Rectangle 58"/>
          <p:cNvSpPr/>
          <p:nvPr/>
        </p:nvSpPr>
        <p:spPr>
          <a:xfrm>
            <a:off x="3857166" y="6010408"/>
            <a:ext cx="115450" cy="245314"/>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0" name="Rectangle 59"/>
          <p:cNvSpPr/>
          <p:nvPr/>
        </p:nvSpPr>
        <p:spPr>
          <a:xfrm>
            <a:off x="4341878" y="5505346"/>
            <a:ext cx="115450" cy="245314"/>
          </a:xfrm>
          <a:prstGeom prst="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1" name="Rectangle 60"/>
          <p:cNvSpPr/>
          <p:nvPr/>
        </p:nvSpPr>
        <p:spPr>
          <a:xfrm>
            <a:off x="4801982" y="6024835"/>
            <a:ext cx="115450" cy="245314"/>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2" name="Rectangle 61"/>
          <p:cNvSpPr/>
          <p:nvPr/>
        </p:nvSpPr>
        <p:spPr>
          <a:xfrm>
            <a:off x="3857167" y="5505347"/>
            <a:ext cx="115450" cy="245314"/>
          </a:xfrm>
          <a:prstGeom prst="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3" name="Rectangle 62"/>
          <p:cNvSpPr/>
          <p:nvPr/>
        </p:nvSpPr>
        <p:spPr>
          <a:xfrm>
            <a:off x="3642078" y="5750658"/>
            <a:ext cx="115450" cy="245314"/>
          </a:xfrm>
          <a:prstGeom prst="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4" name="Rectangle 63"/>
          <p:cNvSpPr/>
          <p:nvPr/>
        </p:nvSpPr>
        <p:spPr>
          <a:xfrm>
            <a:off x="5011665" y="6028447"/>
            <a:ext cx="115450" cy="245314"/>
          </a:xfrm>
          <a:prstGeom prst="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7" name="Rectangle 66"/>
          <p:cNvSpPr/>
          <p:nvPr/>
        </p:nvSpPr>
        <p:spPr>
          <a:xfrm>
            <a:off x="4595297" y="5519774"/>
            <a:ext cx="115450" cy="245314"/>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68" name="Rectangle 67"/>
          <p:cNvSpPr/>
          <p:nvPr/>
        </p:nvSpPr>
        <p:spPr>
          <a:xfrm>
            <a:off x="4112138" y="4988080"/>
            <a:ext cx="115450" cy="245314"/>
          </a:xfrm>
          <a:prstGeom prst="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9" name="Freeform 8"/>
          <p:cNvSpPr/>
          <p:nvPr/>
        </p:nvSpPr>
        <p:spPr>
          <a:xfrm>
            <a:off x="1317265" y="4769354"/>
            <a:ext cx="5455012" cy="1443080"/>
          </a:xfrm>
          <a:custGeom>
            <a:avLst/>
            <a:gdLst>
              <a:gd name="connsiteX0" fmla="*/ 0 w 5455012"/>
              <a:gd name="connsiteY0" fmla="*/ 1399789 h 1443080"/>
              <a:gd name="connsiteX1" fmla="*/ 909169 w 5455012"/>
              <a:gd name="connsiteY1" fmla="*/ 1414219 h 1443080"/>
              <a:gd name="connsiteX2" fmla="*/ 1659594 w 5455012"/>
              <a:gd name="connsiteY2" fmla="*/ 1342068 h 1443080"/>
              <a:gd name="connsiteX3" fmla="*/ 2121394 w 5455012"/>
              <a:gd name="connsiteY3" fmla="*/ 981310 h 1443080"/>
              <a:gd name="connsiteX4" fmla="*/ 2842956 w 5455012"/>
              <a:gd name="connsiteY4" fmla="*/ 50 h 1443080"/>
              <a:gd name="connsiteX5" fmla="*/ 3607813 w 5455012"/>
              <a:gd name="connsiteY5" fmla="*/ 1024601 h 1443080"/>
              <a:gd name="connsiteX6" fmla="*/ 4069612 w 5455012"/>
              <a:gd name="connsiteY6" fmla="*/ 1370928 h 1443080"/>
              <a:gd name="connsiteX7" fmla="*/ 4589137 w 5455012"/>
              <a:gd name="connsiteY7" fmla="*/ 1414219 h 1443080"/>
              <a:gd name="connsiteX8" fmla="*/ 5455012 w 5455012"/>
              <a:gd name="connsiteY8" fmla="*/ 1443080 h 1443080"/>
              <a:gd name="connsiteX9" fmla="*/ 5455012 w 5455012"/>
              <a:gd name="connsiteY9" fmla="*/ 1443080 h 1443080"/>
              <a:gd name="connsiteX10" fmla="*/ 5455012 w 5455012"/>
              <a:gd name="connsiteY10" fmla="*/ 1443080 h 144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5012" h="1443080">
                <a:moveTo>
                  <a:pt x="0" y="1399789"/>
                </a:moveTo>
                <a:cubicBezTo>
                  <a:pt x="316285" y="1411814"/>
                  <a:pt x="632570" y="1423839"/>
                  <a:pt x="909169" y="1414219"/>
                </a:cubicBezTo>
                <a:cubicBezTo>
                  <a:pt x="1185768" y="1404599"/>
                  <a:pt x="1457556" y="1414220"/>
                  <a:pt x="1659594" y="1342068"/>
                </a:cubicBezTo>
                <a:cubicBezTo>
                  <a:pt x="1861632" y="1269916"/>
                  <a:pt x="1924167" y="1204980"/>
                  <a:pt x="2121394" y="981310"/>
                </a:cubicBezTo>
                <a:cubicBezTo>
                  <a:pt x="2318621" y="757640"/>
                  <a:pt x="2595220" y="-7165"/>
                  <a:pt x="2842956" y="50"/>
                </a:cubicBezTo>
                <a:cubicBezTo>
                  <a:pt x="3090692" y="7265"/>
                  <a:pt x="3403370" y="796121"/>
                  <a:pt x="3607813" y="1024601"/>
                </a:cubicBezTo>
                <a:cubicBezTo>
                  <a:pt x="3812256" y="1253081"/>
                  <a:pt x="3906058" y="1305992"/>
                  <a:pt x="4069612" y="1370928"/>
                </a:cubicBezTo>
                <a:cubicBezTo>
                  <a:pt x="4233166" y="1435864"/>
                  <a:pt x="4358237" y="1402194"/>
                  <a:pt x="4589137" y="1414219"/>
                </a:cubicBezTo>
                <a:cubicBezTo>
                  <a:pt x="4820037" y="1426244"/>
                  <a:pt x="5455012" y="1443080"/>
                  <a:pt x="5455012" y="1443080"/>
                </a:cubicBezTo>
                <a:lnTo>
                  <a:pt x="5455012" y="1443080"/>
                </a:lnTo>
                <a:lnTo>
                  <a:pt x="5455012" y="1443080"/>
                </a:lnTo>
              </a:path>
            </a:pathLst>
          </a:custGeom>
          <a:ln w="57150" cmpd="sng">
            <a:solidFill>
              <a:srgbClr val="1E1C1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21" name="TextBox 20"/>
          <p:cNvSpPr txBox="1"/>
          <p:nvPr/>
        </p:nvSpPr>
        <p:spPr>
          <a:xfrm>
            <a:off x="5505287" y="5278071"/>
            <a:ext cx="2811134" cy="646331"/>
          </a:xfrm>
          <a:prstGeom prst="rect">
            <a:avLst/>
          </a:prstGeom>
          <a:noFill/>
        </p:spPr>
        <p:txBody>
          <a:bodyPr wrap="square" rtlCol="0">
            <a:spAutoFit/>
          </a:bodyPr>
          <a:lstStyle/>
          <a:p>
            <a:r>
              <a:rPr lang="en-US" dirty="0">
                <a:solidFill>
                  <a:prstClr val="black"/>
                </a:solidFill>
              </a:rPr>
              <a:t>sampling distribution of </a:t>
            </a:r>
            <a:r>
              <a:rPr lang="en-US" b="1" dirty="0" err="1">
                <a:solidFill>
                  <a:prstClr val="black"/>
                </a:solidFill>
              </a:rPr>
              <a:t>θ</a:t>
            </a:r>
            <a:r>
              <a:rPr lang="en-US" dirty="0">
                <a:solidFill>
                  <a:prstClr val="black"/>
                </a:solidFill>
              </a:rPr>
              <a:t> given </a:t>
            </a:r>
            <a:r>
              <a:rPr lang="en-US" kern="0" dirty="0" err="1">
                <a:solidFill>
                  <a:srgbClr val="000000"/>
                </a:solidFill>
                <a:sym typeface="Arial"/>
              </a:rPr>
              <a:t>θ</a:t>
            </a:r>
            <a:r>
              <a:rPr lang="en-US" kern="0" dirty="0">
                <a:solidFill>
                  <a:srgbClr val="000000"/>
                </a:solidFill>
                <a:sym typeface="Arial"/>
              </a:rPr>
              <a:t> = θ</a:t>
            </a:r>
            <a:r>
              <a:rPr lang="en-US" kern="0" baseline="-25000" dirty="0">
                <a:solidFill>
                  <a:srgbClr val="000000"/>
                </a:solidFill>
                <a:sym typeface="Arial"/>
              </a:rPr>
              <a:t>0</a:t>
            </a:r>
            <a:endParaRPr lang="en-US" dirty="0">
              <a:solidFill>
                <a:prstClr val="black"/>
              </a:solidFill>
            </a:endParaRPr>
          </a:p>
        </p:txBody>
      </p:sp>
      <p:sp>
        <p:nvSpPr>
          <p:cNvPr id="29" name="TextBox 28"/>
          <p:cNvSpPr txBox="1"/>
          <p:nvPr/>
        </p:nvSpPr>
        <p:spPr>
          <a:xfrm>
            <a:off x="7768033" y="5150442"/>
            <a:ext cx="299631" cy="369332"/>
          </a:xfrm>
          <a:prstGeom prst="rect">
            <a:avLst/>
          </a:prstGeom>
          <a:noFill/>
        </p:spPr>
        <p:txBody>
          <a:bodyPr wrap="none" rtlCol="0">
            <a:spAutoFit/>
          </a:bodyPr>
          <a:lstStyle/>
          <a:p>
            <a:r>
              <a:rPr lang="en-US" dirty="0">
                <a:solidFill>
                  <a:prstClr val="black"/>
                </a:solidFill>
              </a:rPr>
              <a:t>^</a:t>
            </a:r>
          </a:p>
        </p:txBody>
      </p:sp>
      <p:sp>
        <p:nvSpPr>
          <p:cNvPr id="65" name="Oval 64"/>
          <p:cNvSpPr/>
          <p:nvPr/>
        </p:nvSpPr>
        <p:spPr>
          <a:xfrm>
            <a:off x="644894" y="2031782"/>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i="1" kern="0" dirty="0">
                <a:solidFill>
                  <a:srgbClr val="000000"/>
                </a:solidFill>
                <a:sym typeface="Arial"/>
              </a:rPr>
              <a:t>Y</a:t>
            </a:r>
            <a:r>
              <a:rPr lang="en-US" sz="2400" kern="0" dirty="0">
                <a:solidFill>
                  <a:srgbClr val="000000"/>
                </a:solidFill>
                <a:sym typeface="Arial"/>
              </a:rPr>
              <a:t> ~ </a:t>
            </a:r>
            <a:r>
              <a:rPr lang="en-US" sz="2400" i="1" kern="0" dirty="0">
                <a:solidFill>
                  <a:srgbClr val="000000"/>
                </a:solidFill>
                <a:sym typeface="Arial"/>
              </a:rPr>
              <a:t>𝒩(</a:t>
            </a:r>
            <a:r>
              <a:rPr lang="en-US" sz="2400" kern="0" dirty="0">
                <a:solidFill>
                  <a:srgbClr val="000000"/>
                </a:solidFill>
                <a:sym typeface="Arial"/>
              </a:rPr>
              <a:t>θ</a:t>
            </a:r>
            <a:r>
              <a:rPr lang="en-US" sz="2400" kern="0" baseline="-25000" dirty="0">
                <a:solidFill>
                  <a:srgbClr val="000000"/>
                </a:solidFill>
                <a:sym typeface="Arial"/>
              </a:rPr>
              <a:t>0</a:t>
            </a:r>
            <a:r>
              <a:rPr lang="en-US" sz="2400" i="1" kern="0" dirty="0">
                <a:solidFill>
                  <a:srgbClr val="000000"/>
                </a:solidFill>
                <a:sym typeface="Arial"/>
              </a:rPr>
              <a:t>x,σ</a:t>
            </a:r>
            <a:r>
              <a:rPr lang="en-US" sz="2400" i="1" kern="0" baseline="30000" dirty="0">
                <a:solidFill>
                  <a:srgbClr val="000000"/>
                </a:solidFill>
                <a:sym typeface="Arial"/>
              </a:rPr>
              <a:t>2</a:t>
            </a:r>
            <a:r>
              <a:rPr lang="en-US" sz="2400" i="1" kern="0" dirty="0">
                <a:solidFill>
                  <a:srgbClr val="000000"/>
                </a:solidFill>
                <a:sym typeface="Arial"/>
              </a:rPr>
              <a:t>)</a:t>
            </a:r>
            <a:endParaRPr lang="en-US" sz="2400" kern="0" dirty="0">
              <a:solidFill>
                <a:srgbClr val="000000"/>
              </a:solidFill>
              <a:sym typeface="Arial"/>
            </a:endParaRPr>
          </a:p>
        </p:txBody>
      </p:sp>
      <p:sp>
        <p:nvSpPr>
          <p:cNvPr id="69" name="Title 1"/>
          <p:cNvSpPr>
            <a:spLocks noGrp="1"/>
          </p:cNvSpPr>
          <p:nvPr>
            <p:ph type="title"/>
          </p:nvPr>
        </p:nvSpPr>
        <p:spPr>
          <a:xfrm>
            <a:off x="0" y="0"/>
            <a:ext cx="4848796" cy="1143000"/>
          </a:xfrm>
        </p:spPr>
        <p:txBody>
          <a:bodyPr>
            <a:normAutofit fontScale="90000"/>
          </a:bodyPr>
          <a:lstStyle/>
          <a:p>
            <a:r>
              <a:rPr lang="en-US" sz="4000" dirty="0"/>
              <a:t>What if the “real world” is the model with </a:t>
            </a:r>
            <a:r>
              <a:rPr lang="en-US" sz="4000" kern="0" dirty="0" err="1">
                <a:solidFill>
                  <a:srgbClr val="000000"/>
                </a:solidFill>
                <a:sym typeface="Arial"/>
              </a:rPr>
              <a:t>θ</a:t>
            </a:r>
            <a:r>
              <a:rPr lang="en-US" sz="4000" kern="0" dirty="0">
                <a:solidFill>
                  <a:srgbClr val="000000"/>
                </a:solidFill>
                <a:sym typeface="Arial"/>
              </a:rPr>
              <a:t> = θ</a:t>
            </a:r>
            <a:r>
              <a:rPr lang="en-US" sz="4000" kern="0" baseline="-25000" dirty="0">
                <a:solidFill>
                  <a:srgbClr val="000000"/>
                </a:solidFill>
                <a:sym typeface="Arial"/>
              </a:rPr>
              <a:t>0</a:t>
            </a:r>
            <a:r>
              <a:rPr lang="en-US" sz="4000" dirty="0"/>
              <a:t>?</a:t>
            </a:r>
          </a:p>
        </p:txBody>
      </p:sp>
    </p:spTree>
    <p:extLst>
      <p:ext uri="{BB962C8B-B14F-4D97-AF65-F5344CB8AC3E}">
        <p14:creationId xmlns:p14="http://schemas.microsoft.com/office/powerpoint/2010/main" val="84152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6" grpId="0" animBg="1"/>
      <p:bldP spid="20" grpId="0" animBg="1"/>
      <p:bldP spid="23" grpId="0"/>
      <p:bldP spid="24" grpId="0"/>
      <p:bldP spid="25" grpId="0" animBg="1"/>
      <p:bldP spid="26" grpId="0" animBg="1"/>
      <p:bldP spid="27" grpId="0" animBg="1"/>
      <p:bldP spid="28" grpId="0" animBg="1"/>
      <p:bldP spid="40" grpId="0" animBg="1"/>
      <p:bldP spid="41" grpId="0" animBg="1"/>
      <p:bldP spid="42" grpId="0" animBg="1"/>
      <p:bldP spid="43" grpId="0" animBg="1"/>
      <p:bldP spid="39"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7" grpId="0" animBg="1"/>
      <p:bldP spid="68" grpId="0" animBg="1"/>
      <p:bldP spid="9" grpId="0" animBg="1"/>
      <p:bldP spid="21"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277472"/>
            <a:ext cx="9144000" cy="4450976"/>
          </a:xfrm>
        </p:spPr>
        <p:txBody>
          <a:bodyPr>
            <a:normAutofit fontScale="90000"/>
          </a:bodyPr>
          <a:lstStyle/>
          <a:p>
            <a:pPr algn="ctr"/>
            <a:r>
              <a:rPr lang="en-US" sz="4900" dirty="0">
                <a:solidFill>
                  <a:schemeClr val="bg1"/>
                </a:solidFill>
              </a:rPr>
              <a:t>With large sample size, what do you expect to happen to these distributions?</a:t>
            </a:r>
            <a:br>
              <a:rPr lang="en-US" dirty="0">
                <a:solidFill>
                  <a:schemeClr val="bg1"/>
                </a:solidFill>
              </a:rPr>
            </a:br>
            <a:br>
              <a:rPr lang="en-US" dirty="0">
                <a:solidFill>
                  <a:schemeClr val="bg1"/>
                </a:solidFill>
              </a:rPr>
            </a:br>
            <a:br>
              <a:rPr lang="en-US" dirty="0">
                <a:solidFill>
                  <a:schemeClr val="bg1"/>
                </a:solidFill>
              </a:rPr>
            </a:br>
            <a:r>
              <a:rPr lang="en-US" dirty="0">
                <a:solidFill>
                  <a:schemeClr val="bg1"/>
                </a:solidFill>
              </a:rPr>
              <a:t> Justify your answer</a:t>
            </a:r>
            <a:br>
              <a:rPr lang="en-US" dirty="0">
                <a:solidFill>
                  <a:schemeClr val="bg1"/>
                </a:solidFill>
              </a:rPr>
            </a:br>
            <a:br>
              <a:rPr lang="en-US" dirty="0">
                <a:solidFill>
                  <a:schemeClr val="bg1"/>
                </a:solidFill>
              </a:rPr>
            </a:br>
            <a:r>
              <a:rPr lang="en-US" i="1" dirty="0">
                <a:solidFill>
                  <a:schemeClr val="bg1"/>
                </a:solidFill>
              </a:rPr>
              <a:t>think-pair-share</a:t>
            </a:r>
            <a:endParaRPr lang="en-US" dirty="0">
              <a:solidFill>
                <a:schemeClr val="bg1"/>
              </a:solidFill>
            </a:endParaRPr>
          </a:p>
        </p:txBody>
      </p:sp>
    </p:spTree>
    <p:extLst>
      <p:ext uri="{BB962C8B-B14F-4D97-AF65-F5344CB8AC3E}">
        <p14:creationId xmlns:p14="http://schemas.microsoft.com/office/powerpoint/2010/main" val="130389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a:extLst>
              <a:ext uri="{FF2B5EF4-FFF2-40B4-BE49-F238E27FC236}">
                <a16:creationId xmlns:a16="http://schemas.microsoft.com/office/drawing/2014/main" id="{929AB2B1-6D75-7B41-AF28-45D2F667A047}"/>
              </a:ext>
            </a:extLst>
          </p:cNvPr>
          <p:cNvGrpSpPr>
            <a:grpSpLocks/>
          </p:cNvGrpSpPr>
          <p:nvPr/>
        </p:nvGrpSpPr>
        <p:grpSpPr>
          <a:xfrm>
            <a:off x="1057865" y="3256623"/>
            <a:ext cx="5486400" cy="2057400"/>
            <a:chOff x="1698697" y="4841045"/>
            <a:chExt cx="4735268" cy="1443080"/>
          </a:xfrm>
        </p:grpSpPr>
        <p:sp>
          <p:nvSpPr>
            <p:cNvPr id="104" name="Rectangle 103">
              <a:extLst>
                <a:ext uri="{FF2B5EF4-FFF2-40B4-BE49-F238E27FC236}">
                  <a16:creationId xmlns:a16="http://schemas.microsoft.com/office/drawing/2014/main" id="{6E5B97A0-6339-AE49-B21B-984182CCBCB5}"/>
                </a:ext>
              </a:extLst>
            </p:cNvPr>
            <p:cNvSpPr/>
            <p:nvPr/>
          </p:nvSpPr>
          <p:spPr>
            <a:xfrm>
              <a:off x="3222190" y="6010411"/>
              <a:ext cx="115450" cy="245314"/>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05" name="Rectangle 104">
              <a:extLst>
                <a:ext uri="{FF2B5EF4-FFF2-40B4-BE49-F238E27FC236}">
                  <a16:creationId xmlns:a16="http://schemas.microsoft.com/office/drawing/2014/main" id="{D433A8AC-EDFA-7C48-B3A1-09926ED56347}"/>
                </a:ext>
              </a:extLst>
            </p:cNvPr>
            <p:cNvSpPr/>
            <p:nvPr/>
          </p:nvSpPr>
          <p:spPr>
            <a:xfrm>
              <a:off x="4586817" y="6010410"/>
              <a:ext cx="115450" cy="245314"/>
            </a:xfrm>
            <a:prstGeom prst="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06" name="Rectangle 105">
              <a:extLst>
                <a:ext uri="{FF2B5EF4-FFF2-40B4-BE49-F238E27FC236}">
                  <a16:creationId xmlns:a16="http://schemas.microsoft.com/office/drawing/2014/main" id="{4179D082-6138-4445-BF3E-2701F59CCAE4}"/>
                </a:ext>
              </a:extLst>
            </p:cNvPr>
            <p:cNvSpPr/>
            <p:nvPr/>
          </p:nvSpPr>
          <p:spPr>
            <a:xfrm>
              <a:off x="3461178" y="6010410"/>
              <a:ext cx="115450" cy="245314"/>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07" name="Rectangle 106">
              <a:extLst>
                <a:ext uri="{FF2B5EF4-FFF2-40B4-BE49-F238E27FC236}">
                  <a16:creationId xmlns:a16="http://schemas.microsoft.com/office/drawing/2014/main" id="{DBD1D11C-29DB-8D4C-99CF-D13F7F5FC059}"/>
                </a:ext>
              </a:extLst>
            </p:cNvPr>
            <p:cNvSpPr/>
            <p:nvPr/>
          </p:nvSpPr>
          <p:spPr>
            <a:xfrm>
              <a:off x="4586817" y="5765096"/>
              <a:ext cx="115450" cy="245314"/>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08" name="Rectangle 107">
              <a:extLst>
                <a:ext uri="{FF2B5EF4-FFF2-40B4-BE49-F238E27FC236}">
                  <a16:creationId xmlns:a16="http://schemas.microsoft.com/office/drawing/2014/main" id="{C47105A8-E540-BC4B-8E47-8A76EB1C0E4E}"/>
                </a:ext>
              </a:extLst>
            </p:cNvPr>
            <p:cNvSpPr/>
            <p:nvPr/>
          </p:nvSpPr>
          <p:spPr>
            <a:xfrm>
              <a:off x="4341878" y="6010408"/>
              <a:ext cx="115450" cy="245314"/>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09" name="Rectangle 108">
              <a:extLst>
                <a:ext uri="{FF2B5EF4-FFF2-40B4-BE49-F238E27FC236}">
                  <a16:creationId xmlns:a16="http://schemas.microsoft.com/office/drawing/2014/main" id="{F88B426D-FCF3-7847-BECC-C31B4678E206}"/>
                </a:ext>
              </a:extLst>
            </p:cNvPr>
            <p:cNvSpPr/>
            <p:nvPr/>
          </p:nvSpPr>
          <p:spPr>
            <a:xfrm>
              <a:off x="4112138" y="5779523"/>
              <a:ext cx="115450" cy="245314"/>
            </a:xfrm>
            <a:prstGeom prst="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10" name="Rectangle 109">
              <a:extLst>
                <a:ext uri="{FF2B5EF4-FFF2-40B4-BE49-F238E27FC236}">
                  <a16:creationId xmlns:a16="http://schemas.microsoft.com/office/drawing/2014/main" id="{979F4D0D-4C19-2645-8C81-9B81F856A75C}"/>
                </a:ext>
              </a:extLst>
            </p:cNvPr>
            <p:cNvSpPr/>
            <p:nvPr/>
          </p:nvSpPr>
          <p:spPr>
            <a:xfrm>
              <a:off x="3637621" y="6010409"/>
              <a:ext cx="115450" cy="245314"/>
            </a:xfrm>
            <a:prstGeom prst="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11" name="Rectangle 110">
              <a:extLst>
                <a:ext uri="{FF2B5EF4-FFF2-40B4-BE49-F238E27FC236}">
                  <a16:creationId xmlns:a16="http://schemas.microsoft.com/office/drawing/2014/main" id="{3FFAB314-1A5A-CC4C-AB07-BE66C915F22A}"/>
                </a:ext>
              </a:extLst>
            </p:cNvPr>
            <p:cNvSpPr/>
            <p:nvPr/>
          </p:nvSpPr>
          <p:spPr>
            <a:xfrm>
              <a:off x="4112138" y="6010411"/>
              <a:ext cx="115450" cy="245314"/>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12" name="Rectangle 111">
              <a:extLst>
                <a:ext uri="{FF2B5EF4-FFF2-40B4-BE49-F238E27FC236}">
                  <a16:creationId xmlns:a16="http://schemas.microsoft.com/office/drawing/2014/main" id="{5C4761D1-9398-2D42-ABD4-C240EE1C937D}"/>
                </a:ext>
              </a:extLst>
            </p:cNvPr>
            <p:cNvSpPr/>
            <p:nvPr/>
          </p:nvSpPr>
          <p:spPr>
            <a:xfrm>
              <a:off x="4112138" y="5505347"/>
              <a:ext cx="115450" cy="245314"/>
            </a:xfrm>
            <a:prstGeom prst="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13" name="Rectangle 112">
              <a:extLst>
                <a:ext uri="{FF2B5EF4-FFF2-40B4-BE49-F238E27FC236}">
                  <a16:creationId xmlns:a16="http://schemas.microsoft.com/office/drawing/2014/main" id="{9EBD8D51-6624-314D-A51D-38D4D519435B}"/>
                </a:ext>
              </a:extLst>
            </p:cNvPr>
            <p:cNvSpPr/>
            <p:nvPr/>
          </p:nvSpPr>
          <p:spPr>
            <a:xfrm>
              <a:off x="4112138" y="5260033"/>
              <a:ext cx="115450" cy="245314"/>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14" name="Rectangle 113">
              <a:extLst>
                <a:ext uri="{FF2B5EF4-FFF2-40B4-BE49-F238E27FC236}">
                  <a16:creationId xmlns:a16="http://schemas.microsoft.com/office/drawing/2014/main" id="{B49A1354-599A-7643-BBEE-327F4894FAFC}"/>
                </a:ext>
              </a:extLst>
            </p:cNvPr>
            <p:cNvSpPr/>
            <p:nvPr/>
          </p:nvSpPr>
          <p:spPr>
            <a:xfrm>
              <a:off x="4346919" y="5750664"/>
              <a:ext cx="115450" cy="245314"/>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15" name="Rectangle 114">
              <a:extLst>
                <a:ext uri="{FF2B5EF4-FFF2-40B4-BE49-F238E27FC236}">
                  <a16:creationId xmlns:a16="http://schemas.microsoft.com/office/drawing/2014/main" id="{2A974950-22EF-9940-8D86-27BD58F21E63}"/>
                </a:ext>
              </a:extLst>
            </p:cNvPr>
            <p:cNvSpPr/>
            <p:nvPr/>
          </p:nvSpPr>
          <p:spPr>
            <a:xfrm>
              <a:off x="3857167" y="5765094"/>
              <a:ext cx="115450" cy="245314"/>
            </a:xfrm>
            <a:prstGeom prst="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16" name="Rectangle 115">
              <a:extLst>
                <a:ext uri="{FF2B5EF4-FFF2-40B4-BE49-F238E27FC236}">
                  <a16:creationId xmlns:a16="http://schemas.microsoft.com/office/drawing/2014/main" id="{3F3E96EF-272F-524C-AFBD-2BE398CCD7E2}"/>
                </a:ext>
              </a:extLst>
            </p:cNvPr>
            <p:cNvSpPr/>
            <p:nvPr/>
          </p:nvSpPr>
          <p:spPr>
            <a:xfrm>
              <a:off x="3857166" y="6010408"/>
              <a:ext cx="115450" cy="245314"/>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17" name="Rectangle 116">
              <a:extLst>
                <a:ext uri="{FF2B5EF4-FFF2-40B4-BE49-F238E27FC236}">
                  <a16:creationId xmlns:a16="http://schemas.microsoft.com/office/drawing/2014/main" id="{E8EE93D7-CE93-6249-81AA-087407EBBC1F}"/>
                </a:ext>
              </a:extLst>
            </p:cNvPr>
            <p:cNvSpPr/>
            <p:nvPr/>
          </p:nvSpPr>
          <p:spPr>
            <a:xfrm>
              <a:off x="4341878" y="5505346"/>
              <a:ext cx="115450" cy="245314"/>
            </a:xfrm>
            <a:prstGeom prst="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18" name="Rectangle 117">
              <a:extLst>
                <a:ext uri="{FF2B5EF4-FFF2-40B4-BE49-F238E27FC236}">
                  <a16:creationId xmlns:a16="http://schemas.microsoft.com/office/drawing/2014/main" id="{15AA2AA3-753E-4A47-90DD-39E335E3FED5}"/>
                </a:ext>
              </a:extLst>
            </p:cNvPr>
            <p:cNvSpPr/>
            <p:nvPr/>
          </p:nvSpPr>
          <p:spPr>
            <a:xfrm>
              <a:off x="4801982" y="6024835"/>
              <a:ext cx="115450" cy="245314"/>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19" name="Rectangle 118">
              <a:extLst>
                <a:ext uri="{FF2B5EF4-FFF2-40B4-BE49-F238E27FC236}">
                  <a16:creationId xmlns:a16="http://schemas.microsoft.com/office/drawing/2014/main" id="{5855D464-C05F-5645-BAF6-F10239FDB30B}"/>
                </a:ext>
              </a:extLst>
            </p:cNvPr>
            <p:cNvSpPr/>
            <p:nvPr/>
          </p:nvSpPr>
          <p:spPr>
            <a:xfrm>
              <a:off x="3857167" y="5505347"/>
              <a:ext cx="115450" cy="245314"/>
            </a:xfrm>
            <a:prstGeom prst="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20" name="Rectangle 119">
              <a:extLst>
                <a:ext uri="{FF2B5EF4-FFF2-40B4-BE49-F238E27FC236}">
                  <a16:creationId xmlns:a16="http://schemas.microsoft.com/office/drawing/2014/main" id="{28B5A046-DBE8-FF4C-9AA6-8537A5046A5F}"/>
                </a:ext>
              </a:extLst>
            </p:cNvPr>
            <p:cNvSpPr/>
            <p:nvPr/>
          </p:nvSpPr>
          <p:spPr>
            <a:xfrm>
              <a:off x="3642078" y="5750658"/>
              <a:ext cx="115450" cy="245314"/>
            </a:xfrm>
            <a:prstGeom prst="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21" name="Rectangle 120">
              <a:extLst>
                <a:ext uri="{FF2B5EF4-FFF2-40B4-BE49-F238E27FC236}">
                  <a16:creationId xmlns:a16="http://schemas.microsoft.com/office/drawing/2014/main" id="{40BF23D1-9E77-784D-BF32-8D8800670023}"/>
                </a:ext>
              </a:extLst>
            </p:cNvPr>
            <p:cNvSpPr/>
            <p:nvPr/>
          </p:nvSpPr>
          <p:spPr>
            <a:xfrm>
              <a:off x="5011665" y="6028447"/>
              <a:ext cx="115450" cy="245314"/>
            </a:xfrm>
            <a:prstGeom prst="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22" name="Rectangle 121">
              <a:extLst>
                <a:ext uri="{FF2B5EF4-FFF2-40B4-BE49-F238E27FC236}">
                  <a16:creationId xmlns:a16="http://schemas.microsoft.com/office/drawing/2014/main" id="{E6DF40E9-868B-7C48-B9DC-D5C9DCCB3339}"/>
                </a:ext>
              </a:extLst>
            </p:cNvPr>
            <p:cNvSpPr/>
            <p:nvPr/>
          </p:nvSpPr>
          <p:spPr>
            <a:xfrm>
              <a:off x="4595297" y="5519774"/>
              <a:ext cx="115450" cy="245314"/>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23" name="Rectangle 122">
              <a:extLst>
                <a:ext uri="{FF2B5EF4-FFF2-40B4-BE49-F238E27FC236}">
                  <a16:creationId xmlns:a16="http://schemas.microsoft.com/office/drawing/2014/main" id="{2BD97233-CD5A-3C44-AC18-242214388F22}"/>
                </a:ext>
              </a:extLst>
            </p:cNvPr>
            <p:cNvSpPr/>
            <p:nvPr/>
          </p:nvSpPr>
          <p:spPr>
            <a:xfrm>
              <a:off x="4112138" y="4988080"/>
              <a:ext cx="115450" cy="245314"/>
            </a:xfrm>
            <a:prstGeom prst="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24" name="Freeform 123">
              <a:extLst>
                <a:ext uri="{FF2B5EF4-FFF2-40B4-BE49-F238E27FC236}">
                  <a16:creationId xmlns:a16="http://schemas.microsoft.com/office/drawing/2014/main" id="{D468D248-C1CF-2F42-89D2-1CE93F04815F}"/>
                </a:ext>
              </a:extLst>
            </p:cNvPr>
            <p:cNvSpPr/>
            <p:nvPr/>
          </p:nvSpPr>
          <p:spPr>
            <a:xfrm>
              <a:off x="1698697" y="4841045"/>
              <a:ext cx="4735268" cy="1443080"/>
            </a:xfrm>
            <a:custGeom>
              <a:avLst/>
              <a:gdLst>
                <a:gd name="connsiteX0" fmla="*/ 0 w 5455012"/>
                <a:gd name="connsiteY0" fmla="*/ 1399789 h 1443080"/>
                <a:gd name="connsiteX1" fmla="*/ 909169 w 5455012"/>
                <a:gd name="connsiteY1" fmla="*/ 1414219 h 1443080"/>
                <a:gd name="connsiteX2" fmla="*/ 1659594 w 5455012"/>
                <a:gd name="connsiteY2" fmla="*/ 1342068 h 1443080"/>
                <a:gd name="connsiteX3" fmla="*/ 2121394 w 5455012"/>
                <a:gd name="connsiteY3" fmla="*/ 981310 h 1443080"/>
                <a:gd name="connsiteX4" fmla="*/ 2842956 w 5455012"/>
                <a:gd name="connsiteY4" fmla="*/ 50 h 1443080"/>
                <a:gd name="connsiteX5" fmla="*/ 3607813 w 5455012"/>
                <a:gd name="connsiteY5" fmla="*/ 1024601 h 1443080"/>
                <a:gd name="connsiteX6" fmla="*/ 4069612 w 5455012"/>
                <a:gd name="connsiteY6" fmla="*/ 1370928 h 1443080"/>
                <a:gd name="connsiteX7" fmla="*/ 4589137 w 5455012"/>
                <a:gd name="connsiteY7" fmla="*/ 1414219 h 1443080"/>
                <a:gd name="connsiteX8" fmla="*/ 5455012 w 5455012"/>
                <a:gd name="connsiteY8" fmla="*/ 1443080 h 1443080"/>
                <a:gd name="connsiteX9" fmla="*/ 5455012 w 5455012"/>
                <a:gd name="connsiteY9" fmla="*/ 1443080 h 1443080"/>
                <a:gd name="connsiteX10" fmla="*/ 5455012 w 5455012"/>
                <a:gd name="connsiteY10" fmla="*/ 1443080 h 144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5012" h="1443080">
                  <a:moveTo>
                    <a:pt x="0" y="1399789"/>
                  </a:moveTo>
                  <a:cubicBezTo>
                    <a:pt x="316285" y="1411814"/>
                    <a:pt x="632570" y="1423839"/>
                    <a:pt x="909169" y="1414219"/>
                  </a:cubicBezTo>
                  <a:cubicBezTo>
                    <a:pt x="1185768" y="1404599"/>
                    <a:pt x="1457556" y="1414220"/>
                    <a:pt x="1659594" y="1342068"/>
                  </a:cubicBezTo>
                  <a:cubicBezTo>
                    <a:pt x="1861632" y="1269916"/>
                    <a:pt x="1924167" y="1204980"/>
                    <a:pt x="2121394" y="981310"/>
                  </a:cubicBezTo>
                  <a:cubicBezTo>
                    <a:pt x="2318621" y="757640"/>
                    <a:pt x="2595220" y="-7165"/>
                    <a:pt x="2842956" y="50"/>
                  </a:cubicBezTo>
                  <a:cubicBezTo>
                    <a:pt x="3090692" y="7265"/>
                    <a:pt x="3403370" y="796121"/>
                    <a:pt x="3607813" y="1024601"/>
                  </a:cubicBezTo>
                  <a:cubicBezTo>
                    <a:pt x="3812256" y="1253081"/>
                    <a:pt x="3906058" y="1305992"/>
                    <a:pt x="4069612" y="1370928"/>
                  </a:cubicBezTo>
                  <a:cubicBezTo>
                    <a:pt x="4233166" y="1435864"/>
                    <a:pt x="4358237" y="1402194"/>
                    <a:pt x="4589137" y="1414219"/>
                  </a:cubicBezTo>
                  <a:cubicBezTo>
                    <a:pt x="4820037" y="1426244"/>
                    <a:pt x="5455012" y="1443080"/>
                    <a:pt x="5455012" y="1443080"/>
                  </a:cubicBezTo>
                  <a:lnTo>
                    <a:pt x="5455012" y="1443080"/>
                  </a:lnTo>
                  <a:lnTo>
                    <a:pt x="5455012" y="1443080"/>
                  </a:lnTo>
                </a:path>
              </a:pathLst>
            </a:custGeom>
            <a:ln w="38100" cmpd="sng">
              <a:solidFill>
                <a:srgbClr val="1E1C1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grpSp>
      <p:grpSp>
        <p:nvGrpSpPr>
          <p:cNvPr id="135" name="Group 134">
            <a:extLst>
              <a:ext uri="{FF2B5EF4-FFF2-40B4-BE49-F238E27FC236}">
                <a16:creationId xmlns:a16="http://schemas.microsoft.com/office/drawing/2014/main" id="{6C06E5F1-EF68-5149-AE15-5779AA5DBB40}"/>
              </a:ext>
            </a:extLst>
          </p:cNvPr>
          <p:cNvGrpSpPr/>
          <p:nvPr/>
        </p:nvGrpSpPr>
        <p:grpSpPr>
          <a:xfrm>
            <a:off x="6273994" y="3929794"/>
            <a:ext cx="2811134" cy="773960"/>
            <a:chOff x="6476788" y="5192894"/>
            <a:chExt cx="2811134" cy="773960"/>
          </a:xfrm>
        </p:grpSpPr>
        <p:sp>
          <p:nvSpPr>
            <p:cNvPr id="78" name="TextBox 77">
              <a:extLst>
                <a:ext uri="{FF2B5EF4-FFF2-40B4-BE49-F238E27FC236}">
                  <a16:creationId xmlns:a16="http://schemas.microsoft.com/office/drawing/2014/main" id="{BF391837-B025-D749-A095-A653EA066B10}"/>
                </a:ext>
              </a:extLst>
            </p:cNvPr>
            <p:cNvSpPr txBox="1"/>
            <p:nvPr/>
          </p:nvSpPr>
          <p:spPr>
            <a:xfrm>
              <a:off x="6476788" y="5320523"/>
              <a:ext cx="2811134" cy="646331"/>
            </a:xfrm>
            <a:prstGeom prst="rect">
              <a:avLst/>
            </a:prstGeom>
            <a:noFill/>
          </p:spPr>
          <p:txBody>
            <a:bodyPr wrap="square" rtlCol="0">
              <a:spAutoFit/>
            </a:bodyPr>
            <a:lstStyle/>
            <a:p>
              <a:pPr algn="ctr"/>
              <a:r>
                <a:rPr lang="en-US" dirty="0">
                  <a:solidFill>
                    <a:prstClr val="black"/>
                  </a:solidFill>
                </a:rPr>
                <a:t>sampling distribution of </a:t>
              </a:r>
              <a:r>
                <a:rPr lang="en-US" b="1" dirty="0" err="1">
                  <a:solidFill>
                    <a:prstClr val="black"/>
                  </a:solidFill>
                </a:rPr>
                <a:t>θ</a:t>
              </a:r>
              <a:r>
                <a:rPr lang="en-US" b="1" dirty="0">
                  <a:solidFill>
                    <a:prstClr val="black"/>
                  </a:solidFill>
                </a:rPr>
                <a:t> </a:t>
              </a:r>
              <a:r>
                <a:rPr lang="en-US" dirty="0">
                  <a:solidFill>
                    <a:prstClr val="black"/>
                  </a:solidFill>
                </a:rPr>
                <a:t>based on the data</a:t>
              </a:r>
            </a:p>
          </p:txBody>
        </p:sp>
        <p:sp>
          <p:nvSpPr>
            <p:cNvPr id="79" name="TextBox 78">
              <a:extLst>
                <a:ext uri="{FF2B5EF4-FFF2-40B4-BE49-F238E27FC236}">
                  <a16:creationId xmlns:a16="http://schemas.microsoft.com/office/drawing/2014/main" id="{8FB03010-3608-A544-A518-684F406487DF}"/>
                </a:ext>
              </a:extLst>
            </p:cNvPr>
            <p:cNvSpPr txBox="1"/>
            <p:nvPr/>
          </p:nvSpPr>
          <p:spPr>
            <a:xfrm>
              <a:off x="8866894" y="5192894"/>
              <a:ext cx="299631" cy="369332"/>
            </a:xfrm>
            <a:prstGeom prst="rect">
              <a:avLst/>
            </a:prstGeom>
            <a:noFill/>
          </p:spPr>
          <p:txBody>
            <a:bodyPr wrap="none" rtlCol="0">
              <a:spAutoFit/>
            </a:bodyPr>
            <a:lstStyle/>
            <a:p>
              <a:r>
                <a:rPr lang="en-US" dirty="0">
                  <a:solidFill>
                    <a:prstClr val="black"/>
                  </a:solidFill>
                </a:rPr>
                <a:t>^</a:t>
              </a:r>
            </a:p>
          </p:txBody>
        </p:sp>
      </p:grpSp>
      <p:grpSp>
        <p:nvGrpSpPr>
          <p:cNvPr id="133" name="Group 132">
            <a:extLst>
              <a:ext uri="{FF2B5EF4-FFF2-40B4-BE49-F238E27FC236}">
                <a16:creationId xmlns:a16="http://schemas.microsoft.com/office/drawing/2014/main" id="{E71FB24C-58DF-5D44-ABF8-F544F46BCCCC}"/>
              </a:ext>
            </a:extLst>
          </p:cNvPr>
          <p:cNvGrpSpPr/>
          <p:nvPr/>
        </p:nvGrpSpPr>
        <p:grpSpPr>
          <a:xfrm>
            <a:off x="461493" y="3932242"/>
            <a:ext cx="2811134" cy="756586"/>
            <a:chOff x="884212" y="3790950"/>
            <a:chExt cx="2811134" cy="756586"/>
          </a:xfrm>
        </p:grpSpPr>
        <p:sp>
          <p:nvSpPr>
            <p:cNvPr id="51" name="TextBox 50">
              <a:extLst>
                <a:ext uri="{FF2B5EF4-FFF2-40B4-BE49-F238E27FC236}">
                  <a16:creationId xmlns:a16="http://schemas.microsoft.com/office/drawing/2014/main" id="{664BC6BB-FEF7-134C-84A4-0BA255E49137}"/>
                </a:ext>
              </a:extLst>
            </p:cNvPr>
            <p:cNvSpPr txBox="1"/>
            <p:nvPr/>
          </p:nvSpPr>
          <p:spPr>
            <a:xfrm>
              <a:off x="884212" y="3901205"/>
              <a:ext cx="2811134" cy="646331"/>
            </a:xfrm>
            <a:prstGeom prst="rect">
              <a:avLst/>
            </a:prstGeom>
            <a:noFill/>
          </p:spPr>
          <p:txBody>
            <a:bodyPr wrap="square" rtlCol="0">
              <a:spAutoFit/>
            </a:bodyPr>
            <a:lstStyle/>
            <a:p>
              <a:pPr algn="ctr"/>
              <a:r>
                <a:rPr lang="en-US" dirty="0">
                  <a:solidFill>
                    <a:prstClr val="black"/>
                  </a:solidFill>
                </a:rPr>
                <a:t>sampling distribution of </a:t>
              </a:r>
              <a:r>
                <a:rPr lang="en-US" b="1" dirty="0" err="1">
                  <a:solidFill>
                    <a:prstClr val="black"/>
                  </a:solidFill>
                </a:rPr>
                <a:t>θ</a:t>
              </a:r>
              <a:r>
                <a:rPr lang="en-US" dirty="0">
                  <a:solidFill>
                    <a:prstClr val="black"/>
                  </a:solidFill>
                </a:rPr>
                <a:t> given </a:t>
              </a:r>
              <a:r>
                <a:rPr lang="en-US" kern="0" dirty="0" err="1">
                  <a:solidFill>
                    <a:srgbClr val="000000"/>
                  </a:solidFill>
                  <a:sym typeface="Arial"/>
                </a:rPr>
                <a:t>θ</a:t>
              </a:r>
              <a:r>
                <a:rPr lang="en-US" kern="0" dirty="0">
                  <a:solidFill>
                    <a:srgbClr val="000000"/>
                  </a:solidFill>
                  <a:sym typeface="Arial"/>
                </a:rPr>
                <a:t> = θ</a:t>
              </a:r>
              <a:r>
                <a:rPr lang="en-US" kern="0" baseline="-25000" dirty="0">
                  <a:solidFill>
                    <a:srgbClr val="000000"/>
                  </a:solidFill>
                  <a:sym typeface="Arial"/>
                </a:rPr>
                <a:t>0</a:t>
              </a:r>
              <a:endParaRPr lang="en-US" dirty="0">
                <a:solidFill>
                  <a:prstClr val="black"/>
                </a:solidFill>
              </a:endParaRPr>
            </a:p>
          </p:txBody>
        </p:sp>
        <p:sp>
          <p:nvSpPr>
            <p:cNvPr id="80" name="TextBox 79">
              <a:extLst>
                <a:ext uri="{FF2B5EF4-FFF2-40B4-BE49-F238E27FC236}">
                  <a16:creationId xmlns:a16="http://schemas.microsoft.com/office/drawing/2014/main" id="{64B861AB-3038-7149-BD71-381B2E2E279D}"/>
                </a:ext>
              </a:extLst>
            </p:cNvPr>
            <p:cNvSpPr txBox="1"/>
            <p:nvPr/>
          </p:nvSpPr>
          <p:spPr>
            <a:xfrm>
              <a:off x="3267076" y="3790950"/>
              <a:ext cx="285749" cy="369332"/>
            </a:xfrm>
            <a:prstGeom prst="rect">
              <a:avLst/>
            </a:prstGeom>
            <a:noFill/>
          </p:spPr>
          <p:txBody>
            <a:bodyPr wrap="square" rtlCol="0">
              <a:spAutoFit/>
            </a:bodyPr>
            <a:lstStyle/>
            <a:p>
              <a:r>
                <a:rPr lang="en-US" dirty="0">
                  <a:solidFill>
                    <a:prstClr val="black"/>
                  </a:solidFill>
                </a:rPr>
                <a:t>^</a:t>
              </a:r>
            </a:p>
          </p:txBody>
        </p:sp>
      </p:grpSp>
      <p:grpSp>
        <p:nvGrpSpPr>
          <p:cNvPr id="130" name="Group 129">
            <a:extLst>
              <a:ext uri="{FF2B5EF4-FFF2-40B4-BE49-F238E27FC236}">
                <a16:creationId xmlns:a16="http://schemas.microsoft.com/office/drawing/2014/main" id="{878DD772-DDD6-FC47-972D-E0CB99620444}"/>
              </a:ext>
            </a:extLst>
          </p:cNvPr>
          <p:cNvGrpSpPr>
            <a:grpSpLocks noChangeAspect="1"/>
          </p:cNvGrpSpPr>
          <p:nvPr/>
        </p:nvGrpSpPr>
        <p:grpSpPr>
          <a:xfrm>
            <a:off x="2666548" y="3258216"/>
            <a:ext cx="5484079" cy="2053084"/>
            <a:chOff x="1127760" y="869643"/>
            <a:chExt cx="6366842" cy="2053084"/>
          </a:xfrm>
        </p:grpSpPr>
        <p:sp>
          <p:nvSpPr>
            <p:cNvPr id="81" name="Rectangle 80">
              <a:extLst>
                <a:ext uri="{FF2B5EF4-FFF2-40B4-BE49-F238E27FC236}">
                  <a16:creationId xmlns:a16="http://schemas.microsoft.com/office/drawing/2014/main" id="{B9F5AA6C-FD0F-6842-B3AB-03D6B3DA2938}"/>
                </a:ext>
              </a:extLst>
            </p:cNvPr>
            <p:cNvSpPr/>
            <p:nvPr/>
          </p:nvSpPr>
          <p:spPr>
            <a:xfrm>
              <a:off x="3104210" y="2561996"/>
              <a:ext cx="158141" cy="336026"/>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82" name="Rectangle 81">
              <a:extLst>
                <a:ext uri="{FF2B5EF4-FFF2-40B4-BE49-F238E27FC236}">
                  <a16:creationId xmlns:a16="http://schemas.microsoft.com/office/drawing/2014/main" id="{2AC05E59-05F0-354C-BE0F-7EFAEB415320}"/>
                </a:ext>
              </a:extLst>
            </p:cNvPr>
            <p:cNvSpPr/>
            <p:nvPr/>
          </p:nvSpPr>
          <p:spPr>
            <a:xfrm>
              <a:off x="4973446" y="2561995"/>
              <a:ext cx="158141" cy="336026"/>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83" name="Rectangle 82">
              <a:extLst>
                <a:ext uri="{FF2B5EF4-FFF2-40B4-BE49-F238E27FC236}">
                  <a16:creationId xmlns:a16="http://schemas.microsoft.com/office/drawing/2014/main" id="{F1577138-E9D1-5648-8215-FA6CE1EBA791}"/>
                </a:ext>
              </a:extLst>
            </p:cNvPr>
            <p:cNvSpPr/>
            <p:nvPr/>
          </p:nvSpPr>
          <p:spPr>
            <a:xfrm>
              <a:off x="3431570" y="2561995"/>
              <a:ext cx="158141" cy="336026"/>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84" name="Rectangle 83">
              <a:extLst>
                <a:ext uri="{FF2B5EF4-FFF2-40B4-BE49-F238E27FC236}">
                  <a16:creationId xmlns:a16="http://schemas.microsoft.com/office/drawing/2014/main" id="{56D0AFAF-9886-1746-93A9-68CE6A42283A}"/>
                </a:ext>
              </a:extLst>
            </p:cNvPr>
            <p:cNvSpPr/>
            <p:nvPr/>
          </p:nvSpPr>
          <p:spPr>
            <a:xfrm>
              <a:off x="4973446" y="2225969"/>
              <a:ext cx="158141" cy="33602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85" name="Rectangle 84">
              <a:extLst>
                <a:ext uri="{FF2B5EF4-FFF2-40B4-BE49-F238E27FC236}">
                  <a16:creationId xmlns:a16="http://schemas.microsoft.com/office/drawing/2014/main" id="{F9548748-ABE4-B346-915A-61C240787F8D}"/>
                </a:ext>
              </a:extLst>
            </p:cNvPr>
            <p:cNvSpPr/>
            <p:nvPr/>
          </p:nvSpPr>
          <p:spPr>
            <a:xfrm>
              <a:off x="4637934" y="2561992"/>
              <a:ext cx="158141" cy="336026"/>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86" name="Rectangle 85">
              <a:extLst>
                <a:ext uri="{FF2B5EF4-FFF2-40B4-BE49-F238E27FC236}">
                  <a16:creationId xmlns:a16="http://schemas.microsoft.com/office/drawing/2014/main" id="{A033F2E2-58DA-7842-922A-52DD4544349B}"/>
                </a:ext>
              </a:extLst>
            </p:cNvPr>
            <p:cNvSpPr/>
            <p:nvPr/>
          </p:nvSpPr>
          <p:spPr>
            <a:xfrm>
              <a:off x="4323241" y="2245731"/>
              <a:ext cx="158141" cy="336026"/>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87" name="Rectangle 86">
              <a:extLst>
                <a:ext uri="{FF2B5EF4-FFF2-40B4-BE49-F238E27FC236}">
                  <a16:creationId xmlns:a16="http://schemas.microsoft.com/office/drawing/2014/main" id="{40028611-D79B-1C48-8C49-95045A8685EB}"/>
                </a:ext>
              </a:extLst>
            </p:cNvPr>
            <p:cNvSpPr/>
            <p:nvPr/>
          </p:nvSpPr>
          <p:spPr>
            <a:xfrm>
              <a:off x="3699627" y="2561993"/>
              <a:ext cx="158141" cy="336026"/>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88" name="Rectangle 87">
              <a:extLst>
                <a:ext uri="{FF2B5EF4-FFF2-40B4-BE49-F238E27FC236}">
                  <a16:creationId xmlns:a16="http://schemas.microsoft.com/office/drawing/2014/main" id="{A57404C9-DBA0-9449-9921-F76E72F20302}"/>
                </a:ext>
              </a:extLst>
            </p:cNvPr>
            <p:cNvSpPr/>
            <p:nvPr/>
          </p:nvSpPr>
          <p:spPr>
            <a:xfrm>
              <a:off x="4323241" y="2561996"/>
              <a:ext cx="158141" cy="33602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89" name="Rectangle 88">
              <a:extLst>
                <a:ext uri="{FF2B5EF4-FFF2-40B4-BE49-F238E27FC236}">
                  <a16:creationId xmlns:a16="http://schemas.microsoft.com/office/drawing/2014/main" id="{E2EA7DF5-49E3-3449-BBCA-F6DB7C96F997}"/>
                </a:ext>
              </a:extLst>
            </p:cNvPr>
            <p:cNvSpPr/>
            <p:nvPr/>
          </p:nvSpPr>
          <p:spPr>
            <a:xfrm>
              <a:off x="4323241" y="1870170"/>
              <a:ext cx="158141" cy="336026"/>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90" name="Rectangle 89">
              <a:extLst>
                <a:ext uri="{FF2B5EF4-FFF2-40B4-BE49-F238E27FC236}">
                  <a16:creationId xmlns:a16="http://schemas.microsoft.com/office/drawing/2014/main" id="{9554435C-C95C-7846-9FCD-F75D64580E82}"/>
                </a:ext>
              </a:extLst>
            </p:cNvPr>
            <p:cNvSpPr/>
            <p:nvPr/>
          </p:nvSpPr>
          <p:spPr>
            <a:xfrm>
              <a:off x="4323241" y="1534144"/>
              <a:ext cx="158141" cy="33602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91" name="Rectangle 90">
              <a:extLst>
                <a:ext uri="{FF2B5EF4-FFF2-40B4-BE49-F238E27FC236}">
                  <a16:creationId xmlns:a16="http://schemas.microsoft.com/office/drawing/2014/main" id="{DD8D4BBC-B609-8148-B978-DD584C6CC939}"/>
                </a:ext>
              </a:extLst>
            </p:cNvPr>
            <p:cNvSpPr/>
            <p:nvPr/>
          </p:nvSpPr>
          <p:spPr>
            <a:xfrm>
              <a:off x="4644839" y="2206200"/>
              <a:ext cx="158141" cy="336026"/>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92" name="Rectangle 91">
              <a:extLst>
                <a:ext uri="{FF2B5EF4-FFF2-40B4-BE49-F238E27FC236}">
                  <a16:creationId xmlns:a16="http://schemas.microsoft.com/office/drawing/2014/main" id="{BCCAB95B-982A-CF44-AC32-BF623E58DCFA}"/>
                </a:ext>
              </a:extLst>
            </p:cNvPr>
            <p:cNvSpPr/>
            <p:nvPr/>
          </p:nvSpPr>
          <p:spPr>
            <a:xfrm>
              <a:off x="3973988" y="2225966"/>
              <a:ext cx="158141" cy="336026"/>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93" name="Rectangle 92">
              <a:extLst>
                <a:ext uri="{FF2B5EF4-FFF2-40B4-BE49-F238E27FC236}">
                  <a16:creationId xmlns:a16="http://schemas.microsoft.com/office/drawing/2014/main" id="{E7524626-3057-D847-84EC-6171243E3D6D}"/>
                </a:ext>
              </a:extLst>
            </p:cNvPr>
            <p:cNvSpPr/>
            <p:nvPr/>
          </p:nvSpPr>
          <p:spPr>
            <a:xfrm>
              <a:off x="3973986" y="2561992"/>
              <a:ext cx="158141" cy="33602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94" name="Rectangle 93">
              <a:extLst>
                <a:ext uri="{FF2B5EF4-FFF2-40B4-BE49-F238E27FC236}">
                  <a16:creationId xmlns:a16="http://schemas.microsoft.com/office/drawing/2014/main" id="{1027082E-A42D-4947-9578-D4F07110ADE6}"/>
                </a:ext>
              </a:extLst>
            </p:cNvPr>
            <p:cNvSpPr/>
            <p:nvPr/>
          </p:nvSpPr>
          <p:spPr>
            <a:xfrm>
              <a:off x="4637934" y="1870169"/>
              <a:ext cx="158141" cy="336026"/>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95" name="Rectangle 94">
              <a:extLst>
                <a:ext uri="{FF2B5EF4-FFF2-40B4-BE49-F238E27FC236}">
                  <a16:creationId xmlns:a16="http://schemas.microsoft.com/office/drawing/2014/main" id="{E08546A4-95BD-6347-8FB1-94A354208ED6}"/>
                </a:ext>
              </a:extLst>
            </p:cNvPr>
            <p:cNvSpPr/>
            <p:nvPr/>
          </p:nvSpPr>
          <p:spPr>
            <a:xfrm>
              <a:off x="5268175" y="2581754"/>
              <a:ext cx="158141" cy="336026"/>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96" name="Rectangle 95">
              <a:extLst>
                <a:ext uri="{FF2B5EF4-FFF2-40B4-BE49-F238E27FC236}">
                  <a16:creationId xmlns:a16="http://schemas.microsoft.com/office/drawing/2014/main" id="{CC88FAC0-5543-B84F-A73D-658C2A54A4A9}"/>
                </a:ext>
              </a:extLst>
            </p:cNvPr>
            <p:cNvSpPr/>
            <p:nvPr/>
          </p:nvSpPr>
          <p:spPr>
            <a:xfrm>
              <a:off x="3973988" y="1870170"/>
              <a:ext cx="158141" cy="336026"/>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97" name="Rectangle 96">
              <a:extLst>
                <a:ext uri="{FF2B5EF4-FFF2-40B4-BE49-F238E27FC236}">
                  <a16:creationId xmlns:a16="http://schemas.microsoft.com/office/drawing/2014/main" id="{8E49CEB1-7CE1-3241-BE74-AD98385423C4}"/>
                </a:ext>
              </a:extLst>
            </p:cNvPr>
            <p:cNvSpPr/>
            <p:nvPr/>
          </p:nvSpPr>
          <p:spPr>
            <a:xfrm>
              <a:off x="3692547" y="2206192"/>
              <a:ext cx="158141" cy="336026"/>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98" name="Rectangle 97">
              <a:extLst>
                <a:ext uri="{FF2B5EF4-FFF2-40B4-BE49-F238E27FC236}">
                  <a16:creationId xmlns:a16="http://schemas.microsoft.com/office/drawing/2014/main" id="{2D51ACBB-7FAB-4E4B-9ABE-3B16AF464CD3}"/>
                </a:ext>
              </a:extLst>
            </p:cNvPr>
            <p:cNvSpPr/>
            <p:nvPr/>
          </p:nvSpPr>
          <p:spPr>
            <a:xfrm>
              <a:off x="5555394" y="2586701"/>
              <a:ext cx="158141" cy="336026"/>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00" name="Rectangle 99">
              <a:extLst>
                <a:ext uri="{FF2B5EF4-FFF2-40B4-BE49-F238E27FC236}">
                  <a16:creationId xmlns:a16="http://schemas.microsoft.com/office/drawing/2014/main" id="{AF8E4A04-DAB1-5A48-A2D9-0BF999565F4B}"/>
                </a:ext>
              </a:extLst>
            </p:cNvPr>
            <p:cNvSpPr/>
            <p:nvPr/>
          </p:nvSpPr>
          <p:spPr>
            <a:xfrm>
              <a:off x="4985062" y="1889932"/>
              <a:ext cx="158141" cy="336026"/>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01" name="Rectangle 100">
              <a:extLst>
                <a:ext uri="{FF2B5EF4-FFF2-40B4-BE49-F238E27FC236}">
                  <a16:creationId xmlns:a16="http://schemas.microsoft.com/office/drawing/2014/main" id="{F2A73C2E-3EB0-494A-BDA4-46C8CB378F46}"/>
                </a:ext>
              </a:extLst>
            </p:cNvPr>
            <p:cNvSpPr/>
            <p:nvPr/>
          </p:nvSpPr>
          <p:spPr>
            <a:xfrm>
              <a:off x="4323241" y="1163528"/>
              <a:ext cx="158141" cy="336026"/>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102" name="Freeform 101">
              <a:extLst>
                <a:ext uri="{FF2B5EF4-FFF2-40B4-BE49-F238E27FC236}">
                  <a16:creationId xmlns:a16="http://schemas.microsoft.com/office/drawing/2014/main" id="{BD246439-7FB6-3D48-A1F0-479EA7DA729D}"/>
                </a:ext>
              </a:extLst>
            </p:cNvPr>
            <p:cNvSpPr/>
            <p:nvPr/>
          </p:nvSpPr>
          <p:spPr>
            <a:xfrm>
              <a:off x="1127760" y="869643"/>
              <a:ext cx="6366842" cy="1976700"/>
            </a:xfrm>
            <a:custGeom>
              <a:avLst/>
              <a:gdLst>
                <a:gd name="connsiteX0" fmla="*/ 0 w 5455012"/>
                <a:gd name="connsiteY0" fmla="*/ 1399789 h 1443080"/>
                <a:gd name="connsiteX1" fmla="*/ 909169 w 5455012"/>
                <a:gd name="connsiteY1" fmla="*/ 1414219 h 1443080"/>
                <a:gd name="connsiteX2" fmla="*/ 1659594 w 5455012"/>
                <a:gd name="connsiteY2" fmla="*/ 1342068 h 1443080"/>
                <a:gd name="connsiteX3" fmla="*/ 2121394 w 5455012"/>
                <a:gd name="connsiteY3" fmla="*/ 981310 h 1443080"/>
                <a:gd name="connsiteX4" fmla="*/ 2842956 w 5455012"/>
                <a:gd name="connsiteY4" fmla="*/ 50 h 1443080"/>
                <a:gd name="connsiteX5" fmla="*/ 3607813 w 5455012"/>
                <a:gd name="connsiteY5" fmla="*/ 1024601 h 1443080"/>
                <a:gd name="connsiteX6" fmla="*/ 4069612 w 5455012"/>
                <a:gd name="connsiteY6" fmla="*/ 1370928 h 1443080"/>
                <a:gd name="connsiteX7" fmla="*/ 4589137 w 5455012"/>
                <a:gd name="connsiteY7" fmla="*/ 1414219 h 1443080"/>
                <a:gd name="connsiteX8" fmla="*/ 5455012 w 5455012"/>
                <a:gd name="connsiteY8" fmla="*/ 1443080 h 1443080"/>
                <a:gd name="connsiteX9" fmla="*/ 5455012 w 5455012"/>
                <a:gd name="connsiteY9" fmla="*/ 1443080 h 1443080"/>
                <a:gd name="connsiteX10" fmla="*/ 5455012 w 5455012"/>
                <a:gd name="connsiteY10" fmla="*/ 1443080 h 144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5012" h="1443080">
                  <a:moveTo>
                    <a:pt x="0" y="1399789"/>
                  </a:moveTo>
                  <a:cubicBezTo>
                    <a:pt x="316285" y="1411814"/>
                    <a:pt x="632570" y="1423839"/>
                    <a:pt x="909169" y="1414219"/>
                  </a:cubicBezTo>
                  <a:cubicBezTo>
                    <a:pt x="1185768" y="1404599"/>
                    <a:pt x="1457556" y="1414220"/>
                    <a:pt x="1659594" y="1342068"/>
                  </a:cubicBezTo>
                  <a:cubicBezTo>
                    <a:pt x="1861632" y="1269916"/>
                    <a:pt x="1924167" y="1204980"/>
                    <a:pt x="2121394" y="981310"/>
                  </a:cubicBezTo>
                  <a:cubicBezTo>
                    <a:pt x="2318621" y="757640"/>
                    <a:pt x="2595220" y="-7165"/>
                    <a:pt x="2842956" y="50"/>
                  </a:cubicBezTo>
                  <a:cubicBezTo>
                    <a:pt x="3090692" y="7265"/>
                    <a:pt x="3403370" y="796121"/>
                    <a:pt x="3607813" y="1024601"/>
                  </a:cubicBezTo>
                  <a:cubicBezTo>
                    <a:pt x="3812256" y="1253081"/>
                    <a:pt x="3906058" y="1305992"/>
                    <a:pt x="4069612" y="1370928"/>
                  </a:cubicBezTo>
                  <a:cubicBezTo>
                    <a:pt x="4233166" y="1435864"/>
                    <a:pt x="4358237" y="1402194"/>
                    <a:pt x="4589137" y="1414219"/>
                  </a:cubicBezTo>
                  <a:cubicBezTo>
                    <a:pt x="4820037" y="1426244"/>
                    <a:pt x="5455012" y="1443080"/>
                    <a:pt x="5455012" y="1443080"/>
                  </a:cubicBezTo>
                  <a:lnTo>
                    <a:pt x="5455012" y="1443080"/>
                  </a:lnTo>
                  <a:lnTo>
                    <a:pt x="5455012" y="1443080"/>
                  </a:lnTo>
                </a:path>
              </a:pathLst>
            </a:custGeom>
            <a:ln w="38100" cmpd="sng">
              <a:solidFill>
                <a:srgbClr val="1E1C1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grpSp>
      <p:cxnSp>
        <p:nvCxnSpPr>
          <p:cNvPr id="126" name="Straight Arrow Connector 125">
            <a:extLst>
              <a:ext uri="{FF2B5EF4-FFF2-40B4-BE49-F238E27FC236}">
                <a16:creationId xmlns:a16="http://schemas.microsoft.com/office/drawing/2014/main" id="{099A1C55-428F-9B49-AEC4-2A7D6A929301}"/>
              </a:ext>
            </a:extLst>
          </p:cNvPr>
          <p:cNvCxnSpPr>
            <a:cxnSpLocks/>
          </p:cNvCxnSpPr>
          <p:nvPr/>
        </p:nvCxnSpPr>
        <p:spPr>
          <a:xfrm>
            <a:off x="1148935" y="5372166"/>
            <a:ext cx="7001692" cy="0"/>
          </a:xfrm>
          <a:prstGeom prst="straightConnector1">
            <a:avLst/>
          </a:prstGeom>
          <a:ln w="38100">
            <a:headEnd type="arrow"/>
            <a:tailEnd type="arrow"/>
          </a:ln>
        </p:spPr>
        <p:style>
          <a:lnRef idx="2">
            <a:schemeClr val="dk1"/>
          </a:lnRef>
          <a:fillRef idx="0">
            <a:schemeClr val="dk1"/>
          </a:fillRef>
          <a:effectRef idx="1">
            <a:schemeClr val="dk1"/>
          </a:effectRef>
          <a:fontRef idx="minor">
            <a:schemeClr val="tx1"/>
          </a:fontRef>
        </p:style>
      </p:cxnSp>
      <p:grpSp>
        <p:nvGrpSpPr>
          <p:cNvPr id="131" name="Group 130">
            <a:extLst>
              <a:ext uri="{FF2B5EF4-FFF2-40B4-BE49-F238E27FC236}">
                <a16:creationId xmlns:a16="http://schemas.microsoft.com/office/drawing/2014/main" id="{D23BCD55-493B-1F4B-8413-418AE53603D6}"/>
              </a:ext>
            </a:extLst>
          </p:cNvPr>
          <p:cNvGrpSpPr/>
          <p:nvPr/>
        </p:nvGrpSpPr>
        <p:grpSpPr>
          <a:xfrm>
            <a:off x="5335769" y="5368301"/>
            <a:ext cx="497252" cy="620630"/>
            <a:chOff x="6027155" y="5974618"/>
            <a:chExt cx="497252" cy="620630"/>
          </a:xfrm>
        </p:grpSpPr>
        <p:sp>
          <p:nvSpPr>
            <p:cNvPr id="127" name="TextBox 126">
              <a:extLst>
                <a:ext uri="{FF2B5EF4-FFF2-40B4-BE49-F238E27FC236}">
                  <a16:creationId xmlns:a16="http://schemas.microsoft.com/office/drawing/2014/main" id="{72059D6B-6E62-2A40-8410-DD04644582F3}"/>
                </a:ext>
              </a:extLst>
            </p:cNvPr>
            <p:cNvSpPr txBox="1"/>
            <p:nvPr/>
          </p:nvSpPr>
          <p:spPr>
            <a:xfrm>
              <a:off x="6027155" y="6072028"/>
              <a:ext cx="497252" cy="523220"/>
            </a:xfrm>
            <a:prstGeom prst="rect">
              <a:avLst/>
            </a:prstGeom>
            <a:noFill/>
          </p:spPr>
          <p:txBody>
            <a:bodyPr wrap="none" rtlCol="0">
              <a:spAutoFit/>
            </a:bodyPr>
            <a:lstStyle/>
            <a:p>
              <a:r>
                <a:rPr lang="en-US" sz="2800" dirty="0">
                  <a:solidFill>
                    <a:prstClr val="black"/>
                  </a:solidFill>
                </a:rPr>
                <a:t>θ</a:t>
              </a:r>
              <a:r>
                <a:rPr lang="en-US" sz="2800" baseline="-25000" dirty="0">
                  <a:solidFill>
                    <a:prstClr val="black"/>
                  </a:solidFill>
                </a:rPr>
                <a:t>1</a:t>
              </a:r>
              <a:endParaRPr lang="en-US" sz="2800" dirty="0">
                <a:solidFill>
                  <a:prstClr val="black"/>
                </a:solidFill>
              </a:endParaRPr>
            </a:p>
          </p:txBody>
        </p:sp>
        <p:sp>
          <p:nvSpPr>
            <p:cNvPr id="128" name="TextBox 127">
              <a:extLst>
                <a:ext uri="{FF2B5EF4-FFF2-40B4-BE49-F238E27FC236}">
                  <a16:creationId xmlns:a16="http://schemas.microsoft.com/office/drawing/2014/main" id="{21FB29FD-E4D9-294C-BFC5-4D0F787FD284}"/>
                </a:ext>
              </a:extLst>
            </p:cNvPr>
            <p:cNvSpPr txBox="1"/>
            <p:nvPr/>
          </p:nvSpPr>
          <p:spPr>
            <a:xfrm>
              <a:off x="6056017" y="5974618"/>
              <a:ext cx="299631" cy="369332"/>
            </a:xfrm>
            <a:prstGeom prst="rect">
              <a:avLst/>
            </a:prstGeom>
            <a:noFill/>
          </p:spPr>
          <p:txBody>
            <a:bodyPr wrap="none" rtlCol="0">
              <a:spAutoFit/>
            </a:bodyPr>
            <a:lstStyle/>
            <a:p>
              <a:r>
                <a:rPr lang="en-US" dirty="0">
                  <a:solidFill>
                    <a:prstClr val="black"/>
                  </a:solidFill>
                </a:rPr>
                <a:t>^</a:t>
              </a:r>
            </a:p>
          </p:txBody>
        </p:sp>
      </p:grpSp>
      <p:grpSp>
        <p:nvGrpSpPr>
          <p:cNvPr id="136" name="Group 135">
            <a:extLst>
              <a:ext uri="{FF2B5EF4-FFF2-40B4-BE49-F238E27FC236}">
                <a16:creationId xmlns:a16="http://schemas.microsoft.com/office/drawing/2014/main" id="{D40B9398-6D79-8548-87E8-269AA8D01BB3}"/>
              </a:ext>
            </a:extLst>
          </p:cNvPr>
          <p:cNvGrpSpPr/>
          <p:nvPr/>
        </p:nvGrpSpPr>
        <p:grpSpPr>
          <a:xfrm>
            <a:off x="3733307" y="5355745"/>
            <a:ext cx="497252" cy="620630"/>
            <a:chOff x="6027155" y="5974618"/>
            <a:chExt cx="497252" cy="620630"/>
          </a:xfrm>
        </p:grpSpPr>
        <p:sp>
          <p:nvSpPr>
            <p:cNvPr id="137" name="TextBox 136">
              <a:extLst>
                <a:ext uri="{FF2B5EF4-FFF2-40B4-BE49-F238E27FC236}">
                  <a16:creationId xmlns:a16="http://schemas.microsoft.com/office/drawing/2014/main" id="{AC1824E9-8102-FF4C-8EC4-1920BECA658A}"/>
                </a:ext>
              </a:extLst>
            </p:cNvPr>
            <p:cNvSpPr txBox="1"/>
            <p:nvPr/>
          </p:nvSpPr>
          <p:spPr>
            <a:xfrm>
              <a:off x="6027155" y="6072028"/>
              <a:ext cx="497252" cy="523220"/>
            </a:xfrm>
            <a:prstGeom prst="rect">
              <a:avLst/>
            </a:prstGeom>
            <a:noFill/>
          </p:spPr>
          <p:txBody>
            <a:bodyPr wrap="none" rtlCol="0">
              <a:spAutoFit/>
            </a:bodyPr>
            <a:lstStyle/>
            <a:p>
              <a:r>
                <a:rPr lang="en-US" sz="2800" dirty="0">
                  <a:solidFill>
                    <a:prstClr val="black"/>
                  </a:solidFill>
                </a:rPr>
                <a:t>θ</a:t>
              </a:r>
              <a:r>
                <a:rPr lang="en-US" sz="2800" baseline="-25000" dirty="0">
                  <a:solidFill>
                    <a:prstClr val="black"/>
                  </a:solidFill>
                </a:rPr>
                <a:t>0</a:t>
              </a:r>
              <a:endParaRPr lang="en-US" sz="2800" dirty="0">
                <a:solidFill>
                  <a:prstClr val="black"/>
                </a:solidFill>
              </a:endParaRPr>
            </a:p>
          </p:txBody>
        </p:sp>
        <p:sp>
          <p:nvSpPr>
            <p:cNvPr id="138" name="TextBox 137">
              <a:extLst>
                <a:ext uri="{FF2B5EF4-FFF2-40B4-BE49-F238E27FC236}">
                  <a16:creationId xmlns:a16="http://schemas.microsoft.com/office/drawing/2014/main" id="{EA8E82C3-E501-6948-B5B6-4E4A7C396E09}"/>
                </a:ext>
              </a:extLst>
            </p:cNvPr>
            <p:cNvSpPr txBox="1"/>
            <p:nvPr/>
          </p:nvSpPr>
          <p:spPr>
            <a:xfrm>
              <a:off x="6056017" y="5974618"/>
              <a:ext cx="299631" cy="369332"/>
            </a:xfrm>
            <a:prstGeom prst="rect">
              <a:avLst/>
            </a:prstGeom>
            <a:noFill/>
          </p:spPr>
          <p:txBody>
            <a:bodyPr wrap="none" rtlCol="0">
              <a:spAutoFit/>
            </a:bodyPr>
            <a:lstStyle/>
            <a:p>
              <a:r>
                <a:rPr lang="en-US" dirty="0">
                  <a:solidFill>
                    <a:prstClr val="black"/>
                  </a:solidFill>
                </a:rPr>
                <a:t>^</a:t>
              </a:r>
            </a:p>
          </p:txBody>
        </p:sp>
      </p:grpSp>
      <p:sp>
        <p:nvSpPr>
          <p:cNvPr id="143" name="TextBox 142">
            <a:extLst>
              <a:ext uri="{FF2B5EF4-FFF2-40B4-BE49-F238E27FC236}">
                <a16:creationId xmlns:a16="http://schemas.microsoft.com/office/drawing/2014/main" id="{0F8202A3-CA75-E241-813E-55054596B18B}"/>
              </a:ext>
            </a:extLst>
          </p:cNvPr>
          <p:cNvSpPr txBox="1"/>
          <p:nvPr/>
        </p:nvSpPr>
        <p:spPr>
          <a:xfrm>
            <a:off x="657227" y="588339"/>
            <a:ext cx="8006861" cy="212365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800" dirty="0">
                <a:latin typeface="Calibri" charset="0"/>
                <a:ea typeface="Calibri" charset="0"/>
                <a:cs typeface="Calibri" charset="0"/>
              </a:rPr>
              <a:t>What large sample sizes, these distributions become narrower. What might that do to:</a:t>
            </a:r>
          </a:p>
          <a:p>
            <a:pPr algn="ctr"/>
            <a:endParaRPr lang="en-US" sz="2800" dirty="0">
              <a:latin typeface="Calibri" charset="0"/>
              <a:ea typeface="Calibri" charset="0"/>
              <a:cs typeface="Calibri" charset="0"/>
            </a:endParaRPr>
          </a:p>
          <a:p>
            <a:pPr marL="457200" indent="-457200">
              <a:buFont typeface="+mj-lt"/>
              <a:buAutoNum type="arabicPeriod"/>
            </a:pPr>
            <a:r>
              <a:rPr lang="en-US" sz="2400" dirty="0">
                <a:latin typeface="Calibri" charset="0"/>
                <a:ea typeface="Calibri" charset="0"/>
                <a:cs typeface="Calibri" charset="0"/>
              </a:rPr>
              <a:t>Your decision about declaring them “separated enough”?</a:t>
            </a:r>
          </a:p>
          <a:p>
            <a:pPr marL="457200" indent="-457200">
              <a:buFont typeface="+mj-lt"/>
              <a:buAutoNum type="arabicPeriod"/>
            </a:pPr>
            <a:r>
              <a:rPr lang="en-US" sz="2400" dirty="0">
                <a:latin typeface="Calibri" charset="0"/>
                <a:ea typeface="Calibri" charset="0"/>
                <a:cs typeface="Calibri" charset="0"/>
              </a:rPr>
              <a:t>Your belief about the interval in which the true value lies?</a:t>
            </a:r>
          </a:p>
        </p:txBody>
      </p:sp>
      <p:cxnSp>
        <p:nvCxnSpPr>
          <p:cNvPr id="149" name="Straight Arrow Connector 148">
            <a:extLst>
              <a:ext uri="{FF2B5EF4-FFF2-40B4-BE49-F238E27FC236}">
                <a16:creationId xmlns:a16="http://schemas.microsoft.com/office/drawing/2014/main" id="{C43B5DBD-07D1-AB44-A860-D55ECD4F452E}"/>
              </a:ext>
            </a:extLst>
          </p:cNvPr>
          <p:cNvCxnSpPr>
            <a:cxnSpLocks/>
          </p:cNvCxnSpPr>
          <p:nvPr/>
        </p:nvCxnSpPr>
        <p:spPr>
          <a:xfrm>
            <a:off x="4848225" y="3192315"/>
            <a:ext cx="0" cy="246888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44" name="Picture 143">
            <a:extLst>
              <a:ext uri="{FF2B5EF4-FFF2-40B4-BE49-F238E27FC236}">
                <a16:creationId xmlns:a16="http://schemas.microsoft.com/office/drawing/2014/main" id="{2F5B9E4A-C17E-B042-83B4-96277A916D65}"/>
              </a:ext>
            </a:extLst>
          </p:cNvPr>
          <p:cNvPicPr>
            <a:picLocks noChangeAspect="1"/>
          </p:cNvPicPr>
          <p:nvPr/>
        </p:nvPicPr>
        <p:blipFill rotWithShape="1">
          <a:blip r:embed="rId2">
            <a:duotone>
              <a:schemeClr val="accent2">
                <a:shade val="45000"/>
                <a:satMod val="135000"/>
              </a:schemeClr>
              <a:prstClr val="white"/>
            </a:duotone>
            <a:alphaModFix amt="70000"/>
          </a:blip>
          <a:srcRect l="36674" r="31586"/>
          <a:stretch/>
        </p:blipFill>
        <p:spPr>
          <a:xfrm>
            <a:off x="3034104" y="3170276"/>
            <a:ext cx="1818837" cy="2295799"/>
          </a:xfrm>
          <a:prstGeom prst="rect">
            <a:avLst/>
          </a:prstGeom>
        </p:spPr>
      </p:pic>
    </p:spTree>
    <p:extLst>
      <p:ext uri="{BB962C8B-B14F-4D97-AF65-F5344CB8AC3E}">
        <p14:creationId xmlns:p14="http://schemas.microsoft.com/office/powerpoint/2010/main" val="63505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D18BE-92E8-DC4A-D550-B38F9904E66C}"/>
              </a:ext>
            </a:extLst>
          </p:cNvPr>
          <p:cNvSpPr>
            <a:spLocks noGrp="1"/>
          </p:cNvSpPr>
          <p:nvPr>
            <p:ph type="title"/>
          </p:nvPr>
        </p:nvSpPr>
        <p:spPr>
          <a:xfrm>
            <a:off x="0" y="0"/>
            <a:ext cx="9144000" cy="1143000"/>
          </a:xfrm>
        </p:spPr>
        <p:txBody>
          <a:bodyPr/>
          <a:lstStyle/>
          <a:p>
            <a:r>
              <a:rPr lang="en-US" dirty="0"/>
              <a:t>From the assigned reading …</a:t>
            </a:r>
          </a:p>
        </p:txBody>
      </p:sp>
      <p:pic>
        <p:nvPicPr>
          <p:cNvPr id="13" name="Picture 12">
            <a:extLst>
              <a:ext uri="{FF2B5EF4-FFF2-40B4-BE49-F238E27FC236}">
                <a16:creationId xmlns:a16="http://schemas.microsoft.com/office/drawing/2014/main" id="{1AA5A7E0-D14E-1A31-FE41-00AD70716C5C}"/>
              </a:ext>
            </a:extLst>
          </p:cNvPr>
          <p:cNvPicPr>
            <a:picLocks noChangeAspect="1"/>
          </p:cNvPicPr>
          <p:nvPr/>
        </p:nvPicPr>
        <p:blipFill rotWithShape="1">
          <a:blip r:embed="rId3"/>
          <a:srcRect t="2355"/>
          <a:stretch/>
        </p:blipFill>
        <p:spPr>
          <a:xfrm>
            <a:off x="-1" y="1143000"/>
            <a:ext cx="8104475" cy="2633132"/>
          </a:xfrm>
          <a:prstGeom prst="rect">
            <a:avLst/>
          </a:prstGeom>
        </p:spPr>
      </p:pic>
      <p:pic>
        <p:nvPicPr>
          <p:cNvPr id="14" name="Picture 13">
            <a:extLst>
              <a:ext uri="{FF2B5EF4-FFF2-40B4-BE49-F238E27FC236}">
                <a16:creationId xmlns:a16="http://schemas.microsoft.com/office/drawing/2014/main" id="{69930733-A715-3B3F-6539-472A256889AD}"/>
              </a:ext>
            </a:extLst>
          </p:cNvPr>
          <p:cNvPicPr>
            <a:picLocks noChangeAspect="1"/>
          </p:cNvPicPr>
          <p:nvPr/>
        </p:nvPicPr>
        <p:blipFill>
          <a:blip r:embed="rId4"/>
          <a:stretch>
            <a:fillRect/>
          </a:stretch>
        </p:blipFill>
        <p:spPr>
          <a:xfrm>
            <a:off x="1060410" y="4385733"/>
            <a:ext cx="8083590" cy="2224441"/>
          </a:xfrm>
          <a:prstGeom prst="rect">
            <a:avLst/>
          </a:prstGeom>
        </p:spPr>
      </p:pic>
    </p:spTree>
    <p:extLst>
      <p:ext uri="{BB962C8B-B14F-4D97-AF65-F5344CB8AC3E}">
        <p14:creationId xmlns:p14="http://schemas.microsoft.com/office/powerpoint/2010/main" val="2164136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Shape 444"/>
          <p:cNvSpPr txBox="1">
            <a:spLocks noGrp="1"/>
          </p:cNvSpPr>
          <p:nvPr>
            <p:ph type="title"/>
          </p:nvPr>
        </p:nvSpPr>
        <p:spPr>
          <a:xfrm>
            <a:off x="0" y="0"/>
            <a:ext cx="9144000" cy="11430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US" sz="3959" dirty="0">
                <a:solidFill>
                  <a:schemeClr val="dk1"/>
                </a:solidFill>
                <a:latin typeface="Calibri"/>
                <a:ea typeface="Calibri"/>
                <a:cs typeface="Calibri"/>
                <a:sym typeface="Calibri"/>
              </a:rPr>
              <a:t>Empirically estimated r</a:t>
            </a:r>
            <a:r>
              <a:rPr lang="en-US" sz="3959" b="0" i="0" u="none" strike="noStrike" cap="none" dirty="0">
                <a:solidFill>
                  <a:schemeClr val="dk1"/>
                </a:solidFill>
                <a:latin typeface="Calibri"/>
                <a:ea typeface="Calibri"/>
                <a:cs typeface="Calibri"/>
                <a:sym typeface="Calibri"/>
              </a:rPr>
              <a:t>eliability of p-values</a:t>
            </a:r>
            <a:endParaRPr lang="en" sz="3959" b="0" i="0" u="none" strike="noStrike" cap="none" dirty="0">
              <a:solidFill>
                <a:schemeClr val="dk1"/>
              </a:solidFill>
              <a:latin typeface="Calibri"/>
              <a:ea typeface="Calibri"/>
              <a:cs typeface="Calibri"/>
              <a:sym typeface="Calibri"/>
            </a:endParaRPr>
          </a:p>
        </p:txBody>
      </p:sp>
      <p:sp>
        <p:nvSpPr>
          <p:cNvPr id="445" name="Shape 445"/>
          <p:cNvSpPr/>
          <p:nvPr/>
        </p:nvSpPr>
        <p:spPr>
          <a:xfrm>
            <a:off x="0" y="6583402"/>
            <a:ext cx="9144000"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a:solidFill>
                  <a:schemeClr val="dk1"/>
                </a:solidFill>
                <a:latin typeface="Calibri"/>
                <a:ea typeface="Calibri"/>
                <a:cs typeface="Calibri"/>
                <a:sym typeface="Calibri"/>
              </a:rPr>
              <a:t>Zimmerman N. A Computational Approach to Identification and Comparison of Cell Subsets in Flow Cytometry Data. Stanford University; 2011.</a:t>
            </a:r>
          </a:p>
        </p:txBody>
      </p:sp>
      <p:pic>
        <p:nvPicPr>
          <p:cNvPr id="446" name="Shape 446" descr="C:\Users\nigam\Dropbox\BIOMEDIN 215\Lecture-3\figures\IncreasingNEffectonPvalues.jpg"/>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19969" y="687902"/>
            <a:ext cx="4177862" cy="4467431"/>
          </a:xfrm>
          <a:prstGeom prst="rect">
            <a:avLst/>
          </a:prstGeom>
          <a:noFill/>
          <a:ln>
            <a:noFill/>
          </a:ln>
          <a:effectLst>
            <a:outerShdw blurRad="292100" dist="139700" dir="2700000" algn="tl" rotWithShape="0">
              <a:srgbClr val="333333">
                <a:alpha val="64705"/>
              </a:srgbClr>
            </a:outerShdw>
          </a:effectLst>
        </p:spPr>
      </p:pic>
      <p:pic>
        <p:nvPicPr>
          <p:cNvPr id="447" name="Shape 447" descr="C:\Users\nigam\Dropbox\BIOMEDIN 215\Lecture-3\figures\IncreasingNEffectonPvalues.jpg"/>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1335958" y="1112520"/>
            <a:ext cx="4020207" cy="4414879"/>
          </a:xfrm>
          <a:prstGeom prst="rect">
            <a:avLst/>
          </a:prstGeom>
          <a:noFill/>
          <a:ln>
            <a:noFill/>
          </a:ln>
          <a:effectLst>
            <a:outerShdw blurRad="292100" dist="139700" dir="2700000" algn="tl" rotWithShape="0">
              <a:srgbClr val="333333">
                <a:alpha val="64705"/>
              </a:srgbClr>
            </a:outerShdw>
          </a:effectLst>
        </p:spPr>
      </p:pic>
      <p:pic>
        <p:nvPicPr>
          <p:cNvPr id="448" name="Shape 448" descr="C:\Users\nigam\Dropbox\BIOMEDIN 215\Lecture-3\figures\IncreasingNEffectonPvalues.jpg"/>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2416422" y="1415217"/>
            <a:ext cx="4047965" cy="4498962"/>
          </a:xfrm>
          <a:prstGeom prst="rect">
            <a:avLst/>
          </a:prstGeom>
          <a:noFill/>
          <a:ln>
            <a:noFill/>
          </a:ln>
          <a:effectLst>
            <a:outerShdw blurRad="292100" dist="139700" dir="2700000" algn="tl" rotWithShape="0">
              <a:srgbClr val="333333">
                <a:alpha val="64705"/>
              </a:srgbClr>
            </a:outerShdw>
          </a:effectLst>
        </p:spPr>
      </p:pic>
      <p:pic>
        <p:nvPicPr>
          <p:cNvPr id="449" name="Shape 449" descr="C:\Users\nigam\Dropbox\BIOMEDIN 215\Lecture-3\figures\IncreasingNEffectonPvalues.jpg"/>
          <p:cNvPicPr preferRelativeResize="0"/>
          <p:nvPr/>
        </p:nvPicPr>
        <p:blipFill rotWithShape="1">
          <a:blip r:embed="rId6">
            <a:alphaModFix/>
            <a:extLst>
              <a:ext uri="{28A0092B-C50C-407E-A947-70E740481C1C}">
                <a14:useLocalDpi xmlns:a14="http://schemas.microsoft.com/office/drawing/2010/main"/>
              </a:ext>
            </a:extLst>
          </a:blip>
          <a:srcRect r="-4"/>
          <a:stretch/>
        </p:blipFill>
        <p:spPr>
          <a:xfrm>
            <a:off x="4501364" y="1943363"/>
            <a:ext cx="4479697" cy="4530493"/>
          </a:xfrm>
          <a:prstGeom prst="rect">
            <a:avLst/>
          </a:prstGeom>
          <a:noFill/>
          <a:ln>
            <a:noFill/>
          </a:ln>
          <a:effectLst>
            <a:outerShdw blurRad="292100" dist="139700" dir="2700000" algn="tl" rotWithShape="0">
              <a:srgbClr val="333333">
                <a:alpha val="64705"/>
              </a:srgbClr>
            </a:outerShdw>
          </a:effectLst>
        </p:spPr>
      </p:pic>
      <p:sp>
        <p:nvSpPr>
          <p:cNvPr id="450" name="Shape 450"/>
          <p:cNvSpPr/>
          <p:nvPr/>
        </p:nvSpPr>
        <p:spPr>
          <a:xfrm>
            <a:off x="5356164" y="3018368"/>
            <a:ext cx="3624896" cy="523219"/>
          </a:xfrm>
          <a:prstGeom prst="rect">
            <a:avLst/>
          </a:prstGeom>
          <a:solidFill>
            <a:schemeClr val="dk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 sz="1400">
                <a:solidFill>
                  <a:schemeClr val="lt1"/>
                </a:solidFill>
                <a:latin typeface="Calibri"/>
                <a:ea typeface="Calibri"/>
                <a:cs typeface="Calibri"/>
                <a:sym typeface="Calibri"/>
              </a:rPr>
              <a:t>Must assess whether the magnitude of the difference is clinically relevant </a:t>
            </a:r>
          </a:p>
        </p:txBody>
      </p:sp>
    </p:spTree>
    <p:extLst>
      <p:ext uri="{BB962C8B-B14F-4D97-AF65-F5344CB8AC3E}">
        <p14:creationId xmlns:p14="http://schemas.microsoft.com/office/powerpoint/2010/main" val="195218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209" name="Picture 9" descr="tmpA0A2.tmp"/>
          <p:cNvPicPr>
            <a:picLocks/>
          </p:cNvPicPr>
          <p:nvPr/>
        </p:nvPicPr>
        <p:blipFill rotWithShape="1">
          <a:blip r:embed="rId3" cstate="print"/>
          <a:srcRect l="7367" t="10153" r="9629"/>
          <a:stretch/>
        </p:blipFill>
        <p:spPr bwMode="auto">
          <a:xfrm>
            <a:off x="1492971" y="1225336"/>
            <a:ext cx="6158057" cy="4407328"/>
          </a:xfrm>
          <a:prstGeom prst="rect">
            <a:avLst/>
          </a:prstGeom>
          <a:noFill/>
          <a:ln w="9525">
            <a:noFill/>
            <a:miter lim="800000"/>
            <a:headEnd/>
            <a:tailEnd/>
          </a:ln>
        </p:spPr>
      </p:pic>
      <p:sp>
        <p:nvSpPr>
          <p:cNvPr id="2" name="Title 1"/>
          <p:cNvSpPr>
            <a:spLocks noGrp="1"/>
          </p:cNvSpPr>
          <p:nvPr>
            <p:ph type="title"/>
          </p:nvPr>
        </p:nvSpPr>
        <p:spPr>
          <a:xfrm>
            <a:off x="0" y="0"/>
            <a:ext cx="9144000" cy="1143000"/>
          </a:xfrm>
        </p:spPr>
        <p:txBody>
          <a:bodyPr>
            <a:normAutofit fontScale="90000"/>
          </a:bodyPr>
          <a:lstStyle/>
          <a:p>
            <a:pPr algn="ctr"/>
            <a:r>
              <a:rPr lang="en-US" sz="4000" dirty="0">
                <a:solidFill>
                  <a:schemeClr val="dk1"/>
                </a:solidFill>
                <a:latin typeface="Calibri"/>
                <a:ea typeface="Calibri"/>
                <a:cs typeface="Calibri"/>
                <a:sym typeface="Calibri"/>
              </a:rPr>
              <a:t>Empirically estimated reliability </a:t>
            </a:r>
            <a:r>
              <a:rPr lang="en-US" sz="4000" dirty="0"/>
              <a:t>of confidence intervals</a:t>
            </a:r>
          </a:p>
        </p:txBody>
      </p:sp>
      <p:sp>
        <p:nvSpPr>
          <p:cNvPr id="10" name="TextBox 9"/>
          <p:cNvSpPr txBox="1"/>
          <p:nvPr/>
        </p:nvSpPr>
        <p:spPr>
          <a:xfrm>
            <a:off x="3052040" y="5632664"/>
            <a:ext cx="3001818" cy="461665"/>
          </a:xfrm>
          <a:prstGeom prst="rect">
            <a:avLst/>
          </a:prstGeom>
          <a:noFill/>
        </p:spPr>
        <p:txBody>
          <a:bodyPr wrap="square" rtlCol="0">
            <a:spAutoFit/>
          </a:bodyPr>
          <a:lstStyle/>
          <a:p>
            <a:pPr algn="ctr"/>
            <a:r>
              <a:rPr lang="en-US" sz="2400" dirty="0">
                <a:latin typeface="Calibri" charset="0"/>
                <a:ea typeface="Calibri" charset="0"/>
                <a:cs typeface="Calibri" charset="0"/>
              </a:rPr>
              <a:t>34 negative controls</a:t>
            </a:r>
          </a:p>
        </p:txBody>
      </p:sp>
      <p:sp>
        <p:nvSpPr>
          <p:cNvPr id="3" name="Rectangle 2"/>
          <p:cNvSpPr/>
          <p:nvPr/>
        </p:nvSpPr>
        <p:spPr>
          <a:xfrm>
            <a:off x="2142482" y="3243591"/>
            <a:ext cx="5035609" cy="95410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defTabSz="914259">
              <a:defRPr/>
            </a:pPr>
            <a:r>
              <a:rPr lang="en-US" sz="2800" dirty="0">
                <a:solidFill>
                  <a:schemeClr val="bg1"/>
                </a:solidFill>
                <a:sym typeface="Gill Sans" charset="0"/>
              </a:rPr>
              <a:t>17 of the 34 confidence intervals </a:t>
            </a:r>
          </a:p>
          <a:p>
            <a:pPr algn="ctr" defTabSz="914259">
              <a:defRPr/>
            </a:pPr>
            <a:r>
              <a:rPr lang="en-US" sz="2800" dirty="0">
                <a:solidFill>
                  <a:schemeClr val="bg1"/>
                </a:solidFill>
                <a:sym typeface="Gill Sans" charset="0"/>
              </a:rPr>
              <a:t>contain the true value!</a:t>
            </a:r>
          </a:p>
        </p:txBody>
      </p:sp>
      <p:sp>
        <p:nvSpPr>
          <p:cNvPr id="7" name="TextBox 6">
            <a:extLst>
              <a:ext uri="{FF2B5EF4-FFF2-40B4-BE49-F238E27FC236}">
                <a16:creationId xmlns:a16="http://schemas.microsoft.com/office/drawing/2014/main" id="{6B12E2BA-968E-3432-B58B-8D33C82B3A5E}"/>
              </a:ext>
            </a:extLst>
          </p:cNvPr>
          <p:cNvSpPr txBox="1"/>
          <p:nvPr/>
        </p:nvSpPr>
        <p:spPr>
          <a:xfrm>
            <a:off x="0" y="6257809"/>
            <a:ext cx="9144000" cy="584775"/>
          </a:xfrm>
          <a:prstGeom prst="rect">
            <a:avLst/>
          </a:prstGeom>
          <a:noFill/>
        </p:spPr>
        <p:txBody>
          <a:bodyPr wrap="square">
            <a:spAutoFit/>
          </a:bodyPr>
          <a:lstStyle/>
          <a:p>
            <a:pPr defTabSz="914259"/>
            <a:r>
              <a:rPr lang="en-US" sz="1600" dirty="0">
                <a:sym typeface="Gill Sans" charset="0"/>
              </a:rPr>
              <a:t>Ryan PB, </a:t>
            </a:r>
            <a:r>
              <a:rPr lang="en-US" sz="1600" dirty="0" err="1">
                <a:sym typeface="Gill Sans" charset="0"/>
              </a:rPr>
              <a:t>Stang</a:t>
            </a:r>
            <a:r>
              <a:rPr lang="en-US" sz="1600" dirty="0">
                <a:sym typeface="Gill Sans" charset="0"/>
              </a:rPr>
              <a:t> PE, </a:t>
            </a:r>
            <a:r>
              <a:rPr lang="en-US" sz="1600" dirty="0" err="1">
                <a:sym typeface="Gill Sans" charset="0"/>
              </a:rPr>
              <a:t>Overhage</a:t>
            </a:r>
            <a:r>
              <a:rPr lang="en-US" sz="1600" dirty="0">
                <a:sym typeface="Gill Sans" charset="0"/>
              </a:rPr>
              <a:t> JM et al, Drug Safety, 2013: “A Comparison of the Empirical Performance of Methods for a Risk Identification System”</a:t>
            </a:r>
          </a:p>
        </p:txBody>
      </p:sp>
    </p:spTree>
    <p:extLst>
      <p:ext uri="{BB962C8B-B14F-4D97-AF65-F5344CB8AC3E}">
        <p14:creationId xmlns:p14="http://schemas.microsoft.com/office/powerpoint/2010/main" val="297855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pPr algn="ctr"/>
            <a:r>
              <a:rPr lang="en-US" sz="4000" dirty="0"/>
              <a:t>Empirical Calibration</a:t>
            </a:r>
          </a:p>
        </p:txBody>
      </p:sp>
    </p:spTree>
    <p:extLst>
      <p:ext uri="{BB962C8B-B14F-4D97-AF65-F5344CB8AC3E}">
        <p14:creationId xmlns:p14="http://schemas.microsoft.com/office/powerpoint/2010/main" val="4289662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60819" y="436819"/>
            <a:ext cx="1381126" cy="1778318"/>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5013219" y="589219"/>
            <a:ext cx="1381126" cy="1778318"/>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p:cNvSpPr/>
          <p:nvPr/>
        </p:nvSpPr>
        <p:spPr>
          <a:xfrm>
            <a:off x="5165619" y="741619"/>
            <a:ext cx="1381126" cy="1778318"/>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a:off x="5318019" y="894019"/>
            <a:ext cx="1381126" cy="1778318"/>
          </a:xfrm>
          <a:prstGeom prst="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5470419" y="1046419"/>
            <a:ext cx="1381126" cy="1778318"/>
          </a:xfrm>
          <a:prstGeom prst="rect">
            <a:avLst/>
          </a:prstGeom>
          <a:solidFill>
            <a:schemeClr val="l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5622819" y="1198819"/>
            <a:ext cx="1381126" cy="1778318"/>
          </a:xfrm>
          <a:prstGeom prst="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p:cNvSpPr txBox="1"/>
          <p:nvPr/>
        </p:nvSpPr>
        <p:spPr>
          <a:xfrm>
            <a:off x="7361768" y="1155212"/>
            <a:ext cx="108201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database</a:t>
            </a:r>
            <a:endParaRPr kumimoji="0" lang="en-US" sz="1800" b="1" i="1"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14" name="Table 13"/>
          <p:cNvGraphicFramePr>
            <a:graphicFrameLocks noGrp="1"/>
          </p:cNvGraphicFramePr>
          <p:nvPr/>
        </p:nvGraphicFramePr>
        <p:xfrm>
          <a:off x="5790521" y="1374092"/>
          <a:ext cx="1381126" cy="1833806"/>
        </p:xfrm>
        <a:graphic>
          <a:graphicData uri="http://schemas.openxmlformats.org/drawingml/2006/table">
            <a:tbl>
              <a:tblPr firstRow="1" bandRow="1">
                <a:tableStyleId>{5940675A-B579-460E-94D1-54222C63F5DA}</a:tableStyleId>
              </a:tblPr>
              <a:tblGrid>
                <a:gridCol w="690563">
                  <a:extLst>
                    <a:ext uri="{9D8B030D-6E8A-4147-A177-3AD203B41FA5}">
                      <a16:colId xmlns:a16="http://schemas.microsoft.com/office/drawing/2014/main" val="20000"/>
                    </a:ext>
                  </a:extLst>
                </a:gridCol>
                <a:gridCol w="690563">
                  <a:extLst>
                    <a:ext uri="{9D8B030D-6E8A-4147-A177-3AD203B41FA5}">
                      <a16:colId xmlns:a16="http://schemas.microsoft.com/office/drawing/2014/main" val="20001"/>
                    </a:ext>
                  </a:extLst>
                </a:gridCol>
              </a:tblGrid>
              <a:tr h="229722">
                <a:tc>
                  <a:txBody>
                    <a:bodyPr/>
                    <a:lstStyle/>
                    <a:p>
                      <a:pPr algn="ctr"/>
                      <a:r>
                        <a:rPr lang="en-US" dirty="0" err="1"/>
                        <a:t>x</a:t>
                      </a:r>
                      <a:r>
                        <a:rPr lang="en-US" baseline="-25000" dirty="0" err="1"/>
                        <a:t>s</a:t>
                      </a:r>
                      <a:endParaRPr lang="en-US" dirty="0"/>
                    </a:p>
                  </a:txBody>
                  <a:tcPr marL="45720" marR="45720" anchor="ctr">
                    <a:solidFill>
                      <a:schemeClr val="accent2">
                        <a:lumMod val="75000"/>
                      </a:schemeClr>
                    </a:solidFill>
                  </a:tcPr>
                </a:tc>
                <a:tc>
                  <a:txBody>
                    <a:bodyPr/>
                    <a:lstStyle/>
                    <a:p>
                      <a:pPr algn="ctr"/>
                      <a:r>
                        <a:rPr lang="en-US" dirty="0" err="1"/>
                        <a:t>y</a:t>
                      </a:r>
                      <a:r>
                        <a:rPr lang="en-US" baseline="-25000" dirty="0" err="1"/>
                        <a:t>s</a:t>
                      </a:r>
                      <a:endParaRPr lang="en-US" dirty="0"/>
                    </a:p>
                  </a:txBody>
                  <a:tcPr marL="45720" marR="45720" anchor="ctr">
                    <a:solidFill>
                      <a:schemeClr val="accent2">
                        <a:lumMod val="75000"/>
                      </a:schemeClr>
                    </a:solidFill>
                  </a:tcPr>
                </a:tc>
                <a:extLst>
                  <a:ext uri="{0D108BD9-81ED-4DB2-BD59-A6C34878D82A}">
                    <a16:rowId xmlns:a16="http://schemas.microsoft.com/office/drawing/2014/main" val="10000"/>
                  </a:ext>
                </a:extLst>
              </a:tr>
              <a:tr h="229722">
                <a:tc>
                  <a:txBody>
                    <a:bodyPr/>
                    <a:lstStyle/>
                    <a:p>
                      <a:pPr algn="ctr"/>
                      <a:r>
                        <a:rPr lang="en-US" dirty="0"/>
                        <a:t>0.12</a:t>
                      </a:r>
                    </a:p>
                  </a:txBody>
                  <a:tcPr marL="45720" marR="45720" anchor="ctr">
                    <a:solidFill>
                      <a:schemeClr val="accent2">
                        <a:lumMod val="75000"/>
                      </a:schemeClr>
                    </a:solidFill>
                  </a:tcPr>
                </a:tc>
                <a:tc>
                  <a:txBody>
                    <a:bodyPr/>
                    <a:lstStyle/>
                    <a:p>
                      <a:pPr algn="ctr"/>
                      <a:r>
                        <a:rPr lang="en-US" dirty="0"/>
                        <a:t>12</a:t>
                      </a:r>
                    </a:p>
                  </a:txBody>
                  <a:tcPr marL="45720" marR="45720" anchor="ctr">
                    <a:solidFill>
                      <a:schemeClr val="accent2">
                        <a:lumMod val="75000"/>
                      </a:schemeClr>
                    </a:solidFill>
                  </a:tcPr>
                </a:tc>
                <a:extLst>
                  <a:ext uri="{0D108BD9-81ED-4DB2-BD59-A6C34878D82A}">
                    <a16:rowId xmlns:a16="http://schemas.microsoft.com/office/drawing/2014/main" val="10001"/>
                  </a:ext>
                </a:extLst>
              </a:tr>
              <a:tr h="645086">
                <a:tc>
                  <a:txBody>
                    <a:bodyPr/>
                    <a:lstStyle/>
                    <a:p>
                      <a:pPr algn="ctr"/>
                      <a:r>
                        <a:rPr lang="en-US" dirty="0"/>
                        <a:t>…</a:t>
                      </a:r>
                    </a:p>
                  </a:txBody>
                  <a:tcPr marL="45720" marR="45720" anchor="ctr">
                    <a:solidFill>
                      <a:schemeClr val="accent2">
                        <a:lumMod val="75000"/>
                      </a:schemeClr>
                    </a:solidFill>
                  </a:tcPr>
                </a:tc>
                <a:tc>
                  <a:txBody>
                    <a:bodyPr/>
                    <a:lstStyle/>
                    <a:p>
                      <a:pPr algn="ctr"/>
                      <a:r>
                        <a:rPr lang="en-US" dirty="0"/>
                        <a:t>…</a:t>
                      </a:r>
                    </a:p>
                  </a:txBody>
                  <a:tcPr marL="45720" marR="45720" anchor="ctr">
                    <a:solidFill>
                      <a:schemeClr val="accent2">
                        <a:lumMod val="75000"/>
                      </a:schemeClr>
                    </a:solidFill>
                  </a:tcPr>
                </a:tc>
                <a:extLst>
                  <a:ext uri="{0D108BD9-81ED-4DB2-BD59-A6C34878D82A}">
                    <a16:rowId xmlns:a16="http://schemas.microsoft.com/office/drawing/2014/main" val="10002"/>
                  </a:ext>
                </a:extLst>
              </a:tr>
              <a:tr h="229722">
                <a:tc>
                  <a:txBody>
                    <a:bodyPr/>
                    <a:lstStyle/>
                    <a:p>
                      <a:pPr algn="ctr"/>
                      <a:r>
                        <a:rPr lang="en-US" dirty="0"/>
                        <a:t>19</a:t>
                      </a:r>
                    </a:p>
                  </a:txBody>
                  <a:tcPr marL="45720" marR="45720" anchor="ctr">
                    <a:solidFill>
                      <a:schemeClr val="accent2">
                        <a:lumMod val="75000"/>
                      </a:schemeClr>
                    </a:solidFill>
                  </a:tcPr>
                </a:tc>
                <a:tc>
                  <a:txBody>
                    <a:bodyPr/>
                    <a:lstStyle/>
                    <a:p>
                      <a:pPr algn="ctr"/>
                      <a:r>
                        <a:rPr lang="en-US" dirty="0"/>
                        <a:t>1435</a:t>
                      </a:r>
                    </a:p>
                  </a:txBody>
                  <a:tcPr marL="45720" marR="45720" anchor="ctr">
                    <a:solidFill>
                      <a:schemeClr val="accent2">
                        <a:lumMod val="75000"/>
                      </a:schemeClr>
                    </a:solidFill>
                  </a:tcPr>
                </a:tc>
                <a:extLst>
                  <a:ext uri="{0D108BD9-81ED-4DB2-BD59-A6C34878D82A}">
                    <a16:rowId xmlns:a16="http://schemas.microsoft.com/office/drawing/2014/main" val="10003"/>
                  </a:ext>
                </a:extLst>
              </a:tr>
              <a:tr h="229722">
                <a:tc>
                  <a:txBody>
                    <a:bodyPr/>
                    <a:lstStyle/>
                    <a:p>
                      <a:pPr algn="ctr"/>
                      <a:r>
                        <a:rPr lang="en-US" dirty="0"/>
                        <a:t>0.2</a:t>
                      </a:r>
                    </a:p>
                  </a:txBody>
                  <a:tcPr marL="45720" marR="45720" anchor="ctr">
                    <a:solidFill>
                      <a:schemeClr val="accent2">
                        <a:lumMod val="75000"/>
                      </a:schemeClr>
                    </a:solidFill>
                  </a:tcPr>
                </a:tc>
                <a:tc>
                  <a:txBody>
                    <a:bodyPr/>
                    <a:lstStyle/>
                    <a:p>
                      <a:pPr algn="ctr"/>
                      <a:r>
                        <a:rPr lang="en-US" dirty="0"/>
                        <a:t>13</a:t>
                      </a:r>
                    </a:p>
                  </a:txBody>
                  <a:tcPr marL="45720" marR="45720" anchor="ctr">
                    <a:solidFill>
                      <a:schemeClr val="accent2">
                        <a:lumMod val="75000"/>
                      </a:schemeClr>
                    </a:solidFill>
                  </a:tcPr>
                </a:tc>
                <a:extLst>
                  <a:ext uri="{0D108BD9-81ED-4DB2-BD59-A6C34878D82A}">
                    <a16:rowId xmlns:a16="http://schemas.microsoft.com/office/drawing/2014/main" val="10004"/>
                  </a:ext>
                </a:extLst>
              </a:tr>
            </a:tbl>
          </a:graphicData>
        </a:graphic>
      </p:graphicFrame>
      <p:graphicFrame>
        <p:nvGraphicFramePr>
          <p:cNvPr id="18" name="Table 17"/>
          <p:cNvGraphicFramePr>
            <a:graphicFrameLocks noGrp="1"/>
          </p:cNvGraphicFramePr>
          <p:nvPr/>
        </p:nvGraphicFramePr>
        <p:xfrm>
          <a:off x="5942921" y="1526492"/>
          <a:ext cx="1381126" cy="1833806"/>
        </p:xfrm>
        <a:graphic>
          <a:graphicData uri="http://schemas.openxmlformats.org/drawingml/2006/table">
            <a:tbl>
              <a:tblPr firstRow="1" bandRow="1">
                <a:tableStyleId>{5940675A-B579-460E-94D1-54222C63F5DA}</a:tableStyleId>
              </a:tblPr>
              <a:tblGrid>
                <a:gridCol w="690563">
                  <a:extLst>
                    <a:ext uri="{9D8B030D-6E8A-4147-A177-3AD203B41FA5}">
                      <a16:colId xmlns:a16="http://schemas.microsoft.com/office/drawing/2014/main" val="20000"/>
                    </a:ext>
                  </a:extLst>
                </a:gridCol>
                <a:gridCol w="690563">
                  <a:extLst>
                    <a:ext uri="{9D8B030D-6E8A-4147-A177-3AD203B41FA5}">
                      <a16:colId xmlns:a16="http://schemas.microsoft.com/office/drawing/2014/main" val="20001"/>
                    </a:ext>
                  </a:extLst>
                </a:gridCol>
              </a:tblGrid>
              <a:tr h="229722">
                <a:tc>
                  <a:txBody>
                    <a:bodyPr/>
                    <a:lstStyle/>
                    <a:p>
                      <a:pPr algn="ctr"/>
                      <a:r>
                        <a:rPr lang="en-US" dirty="0"/>
                        <a:t>x</a:t>
                      </a:r>
                    </a:p>
                  </a:txBody>
                  <a:tcPr marL="45720" marR="45720" anchor="ctr">
                    <a:solidFill>
                      <a:schemeClr val="accent5"/>
                    </a:solidFill>
                  </a:tcPr>
                </a:tc>
                <a:tc>
                  <a:txBody>
                    <a:bodyPr/>
                    <a:lstStyle/>
                    <a:p>
                      <a:pPr algn="ctr"/>
                      <a:r>
                        <a:rPr lang="en-US" dirty="0"/>
                        <a:t>y</a:t>
                      </a:r>
                    </a:p>
                  </a:txBody>
                  <a:tcPr marL="45720" marR="45720" anchor="ctr">
                    <a:solidFill>
                      <a:schemeClr val="accent5"/>
                    </a:solidFill>
                  </a:tcPr>
                </a:tc>
                <a:extLst>
                  <a:ext uri="{0D108BD9-81ED-4DB2-BD59-A6C34878D82A}">
                    <a16:rowId xmlns:a16="http://schemas.microsoft.com/office/drawing/2014/main" val="10000"/>
                  </a:ext>
                </a:extLst>
              </a:tr>
              <a:tr h="229722">
                <a:tc>
                  <a:txBody>
                    <a:bodyPr/>
                    <a:lstStyle/>
                    <a:p>
                      <a:pPr algn="ctr"/>
                      <a:r>
                        <a:rPr lang="en-US" dirty="0"/>
                        <a:t>0.12</a:t>
                      </a:r>
                    </a:p>
                  </a:txBody>
                  <a:tcPr marL="45720" marR="45720" anchor="ctr">
                    <a:solidFill>
                      <a:schemeClr val="accent5"/>
                    </a:solidFill>
                  </a:tcPr>
                </a:tc>
                <a:tc>
                  <a:txBody>
                    <a:bodyPr/>
                    <a:lstStyle/>
                    <a:p>
                      <a:pPr algn="ctr"/>
                      <a:r>
                        <a:rPr lang="en-US" dirty="0"/>
                        <a:t>12</a:t>
                      </a:r>
                    </a:p>
                  </a:txBody>
                  <a:tcPr marL="45720" marR="45720" anchor="ctr">
                    <a:solidFill>
                      <a:schemeClr val="accent5"/>
                    </a:solidFill>
                  </a:tcPr>
                </a:tc>
                <a:extLst>
                  <a:ext uri="{0D108BD9-81ED-4DB2-BD59-A6C34878D82A}">
                    <a16:rowId xmlns:a16="http://schemas.microsoft.com/office/drawing/2014/main" val="10001"/>
                  </a:ext>
                </a:extLst>
              </a:tr>
              <a:tr h="645086">
                <a:tc>
                  <a:txBody>
                    <a:bodyPr/>
                    <a:lstStyle/>
                    <a:p>
                      <a:pPr algn="ctr"/>
                      <a:r>
                        <a:rPr lang="en-US" dirty="0"/>
                        <a:t>…</a:t>
                      </a:r>
                    </a:p>
                  </a:txBody>
                  <a:tcPr marL="45720" marR="45720" anchor="ctr">
                    <a:solidFill>
                      <a:schemeClr val="accent5"/>
                    </a:solidFill>
                  </a:tcPr>
                </a:tc>
                <a:tc>
                  <a:txBody>
                    <a:bodyPr/>
                    <a:lstStyle/>
                    <a:p>
                      <a:pPr algn="ctr"/>
                      <a:r>
                        <a:rPr lang="en-US" dirty="0"/>
                        <a:t>…</a:t>
                      </a:r>
                    </a:p>
                  </a:txBody>
                  <a:tcPr marL="45720" marR="45720" anchor="ctr">
                    <a:solidFill>
                      <a:schemeClr val="accent5"/>
                    </a:solidFill>
                  </a:tcPr>
                </a:tc>
                <a:extLst>
                  <a:ext uri="{0D108BD9-81ED-4DB2-BD59-A6C34878D82A}">
                    <a16:rowId xmlns:a16="http://schemas.microsoft.com/office/drawing/2014/main" val="10002"/>
                  </a:ext>
                </a:extLst>
              </a:tr>
              <a:tr h="229722">
                <a:tc>
                  <a:txBody>
                    <a:bodyPr/>
                    <a:lstStyle/>
                    <a:p>
                      <a:pPr algn="ctr"/>
                      <a:r>
                        <a:rPr lang="en-US" dirty="0"/>
                        <a:t>19</a:t>
                      </a:r>
                    </a:p>
                  </a:txBody>
                  <a:tcPr marL="45720" marR="45720" anchor="ctr">
                    <a:solidFill>
                      <a:schemeClr val="accent5"/>
                    </a:solidFill>
                  </a:tcPr>
                </a:tc>
                <a:tc>
                  <a:txBody>
                    <a:bodyPr/>
                    <a:lstStyle/>
                    <a:p>
                      <a:pPr algn="ctr"/>
                      <a:r>
                        <a:rPr lang="en-US" dirty="0"/>
                        <a:t>1435</a:t>
                      </a:r>
                    </a:p>
                  </a:txBody>
                  <a:tcPr marL="45720" marR="45720" anchor="ctr">
                    <a:solidFill>
                      <a:schemeClr val="accent5"/>
                    </a:solidFill>
                  </a:tcPr>
                </a:tc>
                <a:extLst>
                  <a:ext uri="{0D108BD9-81ED-4DB2-BD59-A6C34878D82A}">
                    <a16:rowId xmlns:a16="http://schemas.microsoft.com/office/drawing/2014/main" val="10003"/>
                  </a:ext>
                </a:extLst>
              </a:tr>
              <a:tr h="229722">
                <a:tc>
                  <a:txBody>
                    <a:bodyPr/>
                    <a:lstStyle/>
                    <a:p>
                      <a:pPr algn="ctr"/>
                      <a:r>
                        <a:rPr lang="en-US" dirty="0"/>
                        <a:t>0.2</a:t>
                      </a:r>
                    </a:p>
                  </a:txBody>
                  <a:tcPr marL="45720" marR="45720" anchor="ctr">
                    <a:solidFill>
                      <a:schemeClr val="accent5"/>
                    </a:solidFill>
                  </a:tcPr>
                </a:tc>
                <a:tc>
                  <a:txBody>
                    <a:bodyPr/>
                    <a:lstStyle/>
                    <a:p>
                      <a:pPr algn="ctr"/>
                      <a:r>
                        <a:rPr lang="en-US" dirty="0"/>
                        <a:t>13</a:t>
                      </a:r>
                    </a:p>
                  </a:txBody>
                  <a:tcPr marL="45720" marR="45720" anchor="ctr">
                    <a:solidFill>
                      <a:schemeClr val="accent5"/>
                    </a:solidFill>
                  </a:tcPr>
                </a:tc>
                <a:extLst>
                  <a:ext uri="{0D108BD9-81ED-4DB2-BD59-A6C34878D82A}">
                    <a16:rowId xmlns:a16="http://schemas.microsoft.com/office/drawing/2014/main" val="10004"/>
                  </a:ext>
                </a:extLst>
              </a:tr>
            </a:tbl>
          </a:graphicData>
        </a:graphic>
      </p:graphicFrame>
      <p:cxnSp>
        <p:nvCxnSpPr>
          <p:cNvPr id="22" name="Straight Arrow Connector 21"/>
          <p:cNvCxnSpPr/>
          <p:nvPr/>
        </p:nvCxnSpPr>
        <p:spPr>
          <a:xfrm>
            <a:off x="1961270" y="6298176"/>
            <a:ext cx="5887950" cy="5772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4911043" y="6380173"/>
            <a:ext cx="37542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a:ea typeface="+mn-ea"/>
                <a:cs typeface="+mn-cs"/>
              </a:rPr>
              <a:t>θ</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TextBox 23"/>
          <p:cNvSpPr txBox="1"/>
          <p:nvPr/>
        </p:nvSpPr>
        <p:spPr>
          <a:xfrm>
            <a:off x="4939905" y="6282763"/>
            <a:ext cx="2996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grpSp>
        <p:nvGrpSpPr>
          <p:cNvPr id="5" name="Group 4">
            <a:extLst>
              <a:ext uri="{FF2B5EF4-FFF2-40B4-BE49-F238E27FC236}">
                <a16:creationId xmlns:a16="http://schemas.microsoft.com/office/drawing/2014/main" id="{88E2E484-88C5-9846-8C46-A9262C6B374D}"/>
              </a:ext>
            </a:extLst>
          </p:cNvPr>
          <p:cNvGrpSpPr/>
          <p:nvPr/>
        </p:nvGrpSpPr>
        <p:grpSpPr>
          <a:xfrm>
            <a:off x="3439267" y="3554883"/>
            <a:ext cx="2337862" cy="1471890"/>
            <a:chOff x="3439267" y="3554883"/>
            <a:chExt cx="2337862" cy="1471890"/>
          </a:xfrm>
        </p:grpSpPr>
        <p:sp>
          <p:nvSpPr>
            <p:cNvPr id="40" name="Freeform 39"/>
            <p:cNvSpPr/>
            <p:nvPr/>
          </p:nvSpPr>
          <p:spPr>
            <a:xfrm>
              <a:off x="3439267" y="3554883"/>
              <a:ext cx="1847200" cy="1471890"/>
            </a:xfrm>
            <a:custGeom>
              <a:avLst/>
              <a:gdLst>
                <a:gd name="connsiteX0" fmla="*/ 1847200 w 1847200"/>
                <a:gd name="connsiteY0" fmla="*/ 0 h 1471890"/>
                <a:gd name="connsiteX1" fmla="*/ 591681 w 1847200"/>
                <a:gd name="connsiteY1" fmla="*/ 14430 h 1471890"/>
                <a:gd name="connsiteX2" fmla="*/ 606113 w 1847200"/>
                <a:gd name="connsiteY2" fmla="*/ 966830 h 1471890"/>
                <a:gd name="connsiteX3" fmla="*/ 0 w 1847200"/>
                <a:gd name="connsiteY3" fmla="*/ 952399 h 1471890"/>
                <a:gd name="connsiteX4" fmla="*/ 0 w 1847200"/>
                <a:gd name="connsiteY4" fmla="*/ 1471890 h 147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200" h="1471890">
                  <a:moveTo>
                    <a:pt x="1847200" y="0"/>
                  </a:moveTo>
                  <a:lnTo>
                    <a:pt x="591681" y="14430"/>
                  </a:lnTo>
                  <a:lnTo>
                    <a:pt x="606113" y="966830"/>
                  </a:lnTo>
                  <a:lnTo>
                    <a:pt x="0" y="952399"/>
                  </a:lnTo>
                  <a:lnTo>
                    <a:pt x="0" y="1471890"/>
                  </a:lnTo>
                </a:path>
              </a:pathLst>
            </a:custGeom>
            <a:ln>
              <a:solidFill>
                <a:schemeClr val="bg2">
                  <a:lumMod val="9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Freeform 40"/>
            <p:cNvSpPr/>
            <p:nvPr/>
          </p:nvSpPr>
          <p:spPr>
            <a:xfrm>
              <a:off x="4175261" y="3699186"/>
              <a:ext cx="1298812" cy="1284296"/>
            </a:xfrm>
            <a:custGeom>
              <a:avLst/>
              <a:gdLst>
                <a:gd name="connsiteX0" fmla="*/ 1298812 w 1298812"/>
                <a:gd name="connsiteY0" fmla="*/ 14430 h 1284296"/>
                <a:gd name="connsiteX1" fmla="*/ 0 w 1298812"/>
                <a:gd name="connsiteY1" fmla="*/ 0 h 1284296"/>
                <a:gd name="connsiteX2" fmla="*/ 0 w 1298812"/>
                <a:gd name="connsiteY2" fmla="*/ 808096 h 1284296"/>
                <a:gd name="connsiteX3" fmla="*/ 721562 w 1298812"/>
                <a:gd name="connsiteY3" fmla="*/ 822527 h 1284296"/>
                <a:gd name="connsiteX4" fmla="*/ 721562 w 1298812"/>
                <a:gd name="connsiteY4" fmla="*/ 1139993 h 1284296"/>
                <a:gd name="connsiteX5" fmla="*/ 721562 w 1298812"/>
                <a:gd name="connsiteY5" fmla="*/ 1284296 h 128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8812" h="1284296">
                  <a:moveTo>
                    <a:pt x="1298812" y="14430"/>
                  </a:moveTo>
                  <a:lnTo>
                    <a:pt x="0" y="0"/>
                  </a:lnTo>
                  <a:lnTo>
                    <a:pt x="0" y="808096"/>
                  </a:lnTo>
                  <a:lnTo>
                    <a:pt x="721562" y="822527"/>
                  </a:lnTo>
                  <a:lnTo>
                    <a:pt x="721562" y="1139993"/>
                  </a:lnTo>
                  <a:lnTo>
                    <a:pt x="721562" y="1284296"/>
                  </a:lnTo>
                </a:path>
              </a:pathLst>
            </a:custGeom>
            <a:ln>
              <a:solidFill>
                <a:schemeClr val="bg2">
                  <a:lumMod val="7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Freeform 41"/>
            <p:cNvSpPr/>
            <p:nvPr/>
          </p:nvSpPr>
          <p:spPr>
            <a:xfrm>
              <a:off x="3756755" y="3857919"/>
              <a:ext cx="1847199" cy="1139994"/>
            </a:xfrm>
            <a:custGeom>
              <a:avLst/>
              <a:gdLst>
                <a:gd name="connsiteX0" fmla="*/ 1847199 w 1847199"/>
                <a:gd name="connsiteY0" fmla="*/ 0 h 1139994"/>
                <a:gd name="connsiteX1" fmla="*/ 548387 w 1847199"/>
                <a:gd name="connsiteY1" fmla="*/ 14430 h 1139994"/>
                <a:gd name="connsiteX2" fmla="*/ 562818 w 1847199"/>
                <a:gd name="connsiteY2" fmla="*/ 750376 h 1139994"/>
                <a:gd name="connsiteX3" fmla="*/ 14431 w 1847199"/>
                <a:gd name="connsiteY3" fmla="*/ 735945 h 1139994"/>
                <a:gd name="connsiteX4" fmla="*/ 0 w 1847199"/>
                <a:gd name="connsiteY4" fmla="*/ 1139994 h 1139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199" h="1139994">
                  <a:moveTo>
                    <a:pt x="1847199" y="0"/>
                  </a:moveTo>
                  <a:lnTo>
                    <a:pt x="548387" y="14430"/>
                  </a:lnTo>
                  <a:lnTo>
                    <a:pt x="562818" y="750376"/>
                  </a:lnTo>
                  <a:lnTo>
                    <a:pt x="14431" y="735945"/>
                  </a:lnTo>
                  <a:lnTo>
                    <a:pt x="0" y="1139994"/>
                  </a:lnTo>
                </a:path>
              </a:pathLst>
            </a:custGeom>
            <a:ln>
              <a:solidFill>
                <a:schemeClr val="bg2">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Freeform 42"/>
            <p:cNvSpPr/>
            <p:nvPr/>
          </p:nvSpPr>
          <p:spPr>
            <a:xfrm>
              <a:off x="4449455" y="3987792"/>
              <a:ext cx="1327674" cy="952399"/>
            </a:xfrm>
            <a:custGeom>
              <a:avLst/>
              <a:gdLst>
                <a:gd name="connsiteX0" fmla="*/ 1327674 w 1327674"/>
                <a:gd name="connsiteY0" fmla="*/ 0 h 952399"/>
                <a:gd name="connsiteX1" fmla="*/ 0 w 1327674"/>
                <a:gd name="connsiteY1" fmla="*/ 0 h 952399"/>
                <a:gd name="connsiteX2" fmla="*/ 0 w 1327674"/>
                <a:gd name="connsiteY2" fmla="*/ 634933 h 952399"/>
                <a:gd name="connsiteX3" fmla="*/ 389643 w 1327674"/>
                <a:gd name="connsiteY3" fmla="*/ 634933 h 952399"/>
                <a:gd name="connsiteX4" fmla="*/ 389643 w 1327674"/>
                <a:gd name="connsiteY4" fmla="*/ 952399 h 952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674" h="952399">
                  <a:moveTo>
                    <a:pt x="1327674" y="0"/>
                  </a:moveTo>
                  <a:lnTo>
                    <a:pt x="0" y="0"/>
                  </a:lnTo>
                  <a:lnTo>
                    <a:pt x="0" y="634933"/>
                  </a:lnTo>
                  <a:lnTo>
                    <a:pt x="389643" y="634933"/>
                  </a:lnTo>
                  <a:lnTo>
                    <a:pt x="389643" y="952399"/>
                  </a:lnTo>
                </a:path>
              </a:pathLst>
            </a:custGeom>
            <a:ln>
              <a:solidFill>
                <a:schemeClr val="bg2">
                  <a:lumMod val="2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TextBox 38"/>
            <p:cNvSpPr txBox="1"/>
            <p:nvPr/>
          </p:nvSpPr>
          <p:spPr>
            <a:xfrm>
              <a:off x="3550010" y="4207333"/>
              <a:ext cx="1274644" cy="461665"/>
            </a:xfrm>
            <a:prstGeom prst="rect">
              <a:avLst/>
            </a:prstGeom>
            <a:solidFill>
              <a:schemeClr val="bg1">
                <a:alpha val="59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mn-ea"/>
                  <a:cs typeface="+mn-cs"/>
                </a:rPr>
                <a:t>Estimate</a:t>
              </a:r>
            </a:p>
          </p:txBody>
        </p:sp>
      </p:grpSp>
      <p:grpSp>
        <p:nvGrpSpPr>
          <p:cNvPr id="6" name="Group 5">
            <a:extLst>
              <a:ext uri="{FF2B5EF4-FFF2-40B4-BE49-F238E27FC236}">
                <a16:creationId xmlns:a16="http://schemas.microsoft.com/office/drawing/2014/main" id="{FD0722D0-0B6F-6540-AD13-2C789B7E3467}"/>
              </a:ext>
            </a:extLst>
          </p:cNvPr>
          <p:cNvGrpSpPr/>
          <p:nvPr/>
        </p:nvGrpSpPr>
        <p:grpSpPr>
          <a:xfrm>
            <a:off x="1317265" y="4769354"/>
            <a:ext cx="5455012" cy="1500795"/>
            <a:chOff x="1317265" y="4769354"/>
            <a:chExt cx="5455012" cy="1500795"/>
          </a:xfrm>
        </p:grpSpPr>
        <p:sp>
          <p:nvSpPr>
            <p:cNvPr id="25" name="Rectangle 24"/>
            <p:cNvSpPr/>
            <p:nvPr/>
          </p:nvSpPr>
          <p:spPr>
            <a:xfrm>
              <a:off x="3222190" y="6010411"/>
              <a:ext cx="115450" cy="245314"/>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ECE1">
                    <a:lumMod val="90000"/>
                  </a:srgbClr>
                </a:solidFill>
                <a:effectLst/>
                <a:uLnTx/>
                <a:uFillTx/>
                <a:latin typeface="Calibri"/>
                <a:ea typeface="+mn-ea"/>
                <a:cs typeface="+mn-cs"/>
              </a:endParaRPr>
            </a:p>
          </p:txBody>
        </p:sp>
        <p:sp>
          <p:nvSpPr>
            <p:cNvPr id="26" name="Rectangle 25"/>
            <p:cNvSpPr/>
            <p:nvPr/>
          </p:nvSpPr>
          <p:spPr>
            <a:xfrm>
              <a:off x="4586817" y="6010410"/>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ECE1">
                    <a:lumMod val="90000"/>
                  </a:srgbClr>
                </a:solidFill>
                <a:effectLst/>
                <a:uLnTx/>
                <a:uFillTx/>
                <a:latin typeface="Calibri"/>
                <a:ea typeface="+mn-ea"/>
                <a:cs typeface="+mn-cs"/>
              </a:endParaRPr>
            </a:p>
          </p:txBody>
        </p:sp>
        <p:sp>
          <p:nvSpPr>
            <p:cNvPr id="27" name="Rectangle 26"/>
            <p:cNvSpPr/>
            <p:nvPr/>
          </p:nvSpPr>
          <p:spPr>
            <a:xfrm>
              <a:off x="3461178" y="6010410"/>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ECE1">
                    <a:lumMod val="90000"/>
                  </a:srgbClr>
                </a:solidFill>
                <a:effectLst/>
                <a:uLnTx/>
                <a:uFillTx/>
                <a:latin typeface="Calibri"/>
                <a:ea typeface="+mn-ea"/>
                <a:cs typeface="+mn-cs"/>
              </a:endParaRPr>
            </a:p>
          </p:txBody>
        </p:sp>
        <p:sp>
          <p:nvSpPr>
            <p:cNvPr id="28" name="Rectangle 27"/>
            <p:cNvSpPr/>
            <p:nvPr/>
          </p:nvSpPr>
          <p:spPr>
            <a:xfrm>
              <a:off x="4586817" y="5765096"/>
              <a:ext cx="115450" cy="245314"/>
            </a:xfrm>
            <a:prstGeom prst="rect">
              <a:avLst/>
            </a:prstGeom>
            <a:solidFill>
              <a:schemeClr val="accent6">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ECE1">
                    <a:lumMod val="90000"/>
                  </a:srgbClr>
                </a:solidFill>
                <a:effectLst/>
                <a:uLnTx/>
                <a:uFillTx/>
                <a:latin typeface="Calibri"/>
                <a:ea typeface="+mn-ea"/>
                <a:cs typeface="+mn-cs"/>
              </a:endParaRPr>
            </a:p>
          </p:txBody>
        </p:sp>
        <p:sp>
          <p:nvSpPr>
            <p:cNvPr id="51" name="Rectangle 50"/>
            <p:cNvSpPr/>
            <p:nvPr/>
          </p:nvSpPr>
          <p:spPr>
            <a:xfrm>
              <a:off x="4341878" y="6010408"/>
              <a:ext cx="115450" cy="245314"/>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ECE1">
                    <a:lumMod val="90000"/>
                  </a:srgbClr>
                </a:solidFill>
                <a:effectLst/>
                <a:uLnTx/>
                <a:uFillTx/>
                <a:latin typeface="Calibri"/>
                <a:ea typeface="+mn-ea"/>
                <a:cs typeface="+mn-cs"/>
              </a:endParaRPr>
            </a:p>
          </p:txBody>
        </p:sp>
        <p:sp>
          <p:nvSpPr>
            <p:cNvPr id="52" name="Rectangle 51"/>
            <p:cNvSpPr/>
            <p:nvPr/>
          </p:nvSpPr>
          <p:spPr>
            <a:xfrm>
              <a:off x="4112138" y="5779523"/>
              <a:ext cx="115450" cy="245314"/>
            </a:xfrm>
            <a:prstGeom prst="rect">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ECE1">
                    <a:lumMod val="90000"/>
                  </a:srgbClr>
                </a:solidFill>
                <a:effectLst/>
                <a:uLnTx/>
                <a:uFillTx/>
                <a:latin typeface="Calibri"/>
                <a:ea typeface="+mn-ea"/>
                <a:cs typeface="+mn-cs"/>
              </a:endParaRPr>
            </a:p>
          </p:txBody>
        </p:sp>
        <p:sp>
          <p:nvSpPr>
            <p:cNvPr id="53" name="Rectangle 52"/>
            <p:cNvSpPr/>
            <p:nvPr/>
          </p:nvSpPr>
          <p:spPr>
            <a:xfrm>
              <a:off x="3656871" y="6010409"/>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ECE1">
                    <a:lumMod val="90000"/>
                  </a:srgbClr>
                </a:solidFill>
                <a:effectLst/>
                <a:uLnTx/>
                <a:uFillTx/>
                <a:latin typeface="Calibri"/>
                <a:ea typeface="+mn-ea"/>
                <a:cs typeface="+mn-cs"/>
              </a:endParaRPr>
            </a:p>
          </p:txBody>
        </p:sp>
        <p:sp>
          <p:nvSpPr>
            <p:cNvPr id="54" name="Rectangle 53"/>
            <p:cNvSpPr/>
            <p:nvPr/>
          </p:nvSpPr>
          <p:spPr>
            <a:xfrm>
              <a:off x="4112138" y="6010411"/>
              <a:ext cx="115450" cy="245314"/>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ECE1">
                    <a:lumMod val="90000"/>
                  </a:srgbClr>
                </a:solidFill>
                <a:effectLst/>
                <a:uLnTx/>
                <a:uFillTx/>
                <a:latin typeface="Calibri"/>
                <a:ea typeface="+mn-ea"/>
                <a:cs typeface="+mn-cs"/>
              </a:endParaRPr>
            </a:p>
          </p:txBody>
        </p:sp>
        <p:sp>
          <p:nvSpPr>
            <p:cNvPr id="55" name="Rectangle 54"/>
            <p:cNvSpPr/>
            <p:nvPr/>
          </p:nvSpPr>
          <p:spPr>
            <a:xfrm>
              <a:off x="4112138" y="5505347"/>
              <a:ext cx="115450" cy="245314"/>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ECE1">
                    <a:lumMod val="90000"/>
                  </a:srgbClr>
                </a:solidFill>
                <a:effectLst/>
                <a:uLnTx/>
                <a:uFillTx/>
                <a:latin typeface="Calibri"/>
                <a:ea typeface="+mn-ea"/>
                <a:cs typeface="+mn-cs"/>
              </a:endParaRPr>
            </a:p>
          </p:txBody>
        </p:sp>
        <p:sp>
          <p:nvSpPr>
            <p:cNvPr id="56" name="Rectangle 55"/>
            <p:cNvSpPr/>
            <p:nvPr/>
          </p:nvSpPr>
          <p:spPr>
            <a:xfrm>
              <a:off x="4112138" y="5260033"/>
              <a:ext cx="115450" cy="245314"/>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ECE1">
                    <a:lumMod val="90000"/>
                  </a:srgbClr>
                </a:solidFill>
                <a:effectLst/>
                <a:uLnTx/>
                <a:uFillTx/>
                <a:latin typeface="Calibri"/>
                <a:ea typeface="+mn-ea"/>
                <a:cs typeface="+mn-cs"/>
              </a:endParaRPr>
            </a:p>
          </p:txBody>
        </p:sp>
        <p:sp>
          <p:nvSpPr>
            <p:cNvPr id="57" name="Rectangle 56"/>
            <p:cNvSpPr/>
            <p:nvPr/>
          </p:nvSpPr>
          <p:spPr>
            <a:xfrm>
              <a:off x="4346919" y="5750664"/>
              <a:ext cx="115450" cy="245314"/>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ECE1">
                    <a:lumMod val="90000"/>
                  </a:srgbClr>
                </a:solidFill>
                <a:effectLst/>
                <a:uLnTx/>
                <a:uFillTx/>
                <a:latin typeface="Calibri"/>
                <a:ea typeface="+mn-ea"/>
                <a:cs typeface="+mn-cs"/>
              </a:endParaRPr>
            </a:p>
          </p:txBody>
        </p:sp>
        <p:sp>
          <p:nvSpPr>
            <p:cNvPr id="58" name="Rectangle 57"/>
            <p:cNvSpPr/>
            <p:nvPr/>
          </p:nvSpPr>
          <p:spPr>
            <a:xfrm>
              <a:off x="3857167" y="5765094"/>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ECE1">
                    <a:lumMod val="90000"/>
                  </a:srgbClr>
                </a:solidFill>
                <a:effectLst/>
                <a:uLnTx/>
                <a:uFillTx/>
                <a:latin typeface="Calibri"/>
                <a:ea typeface="+mn-ea"/>
                <a:cs typeface="+mn-cs"/>
              </a:endParaRPr>
            </a:p>
          </p:txBody>
        </p:sp>
        <p:sp>
          <p:nvSpPr>
            <p:cNvPr id="59" name="Rectangle 58"/>
            <p:cNvSpPr/>
            <p:nvPr/>
          </p:nvSpPr>
          <p:spPr>
            <a:xfrm>
              <a:off x="3857166" y="6010408"/>
              <a:ext cx="115450" cy="245314"/>
            </a:xfrm>
            <a:prstGeom prst="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ECE1">
                    <a:lumMod val="90000"/>
                  </a:srgbClr>
                </a:solidFill>
                <a:effectLst/>
                <a:uLnTx/>
                <a:uFillTx/>
                <a:latin typeface="Calibri"/>
                <a:ea typeface="+mn-ea"/>
                <a:cs typeface="+mn-cs"/>
              </a:endParaRPr>
            </a:p>
          </p:txBody>
        </p:sp>
        <p:sp>
          <p:nvSpPr>
            <p:cNvPr id="60" name="Rectangle 59"/>
            <p:cNvSpPr/>
            <p:nvPr/>
          </p:nvSpPr>
          <p:spPr>
            <a:xfrm>
              <a:off x="4341878" y="5505346"/>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ECE1">
                    <a:lumMod val="90000"/>
                  </a:srgbClr>
                </a:solidFill>
                <a:effectLst/>
                <a:uLnTx/>
                <a:uFillTx/>
                <a:latin typeface="Calibri"/>
                <a:ea typeface="+mn-ea"/>
                <a:cs typeface="+mn-cs"/>
              </a:endParaRPr>
            </a:p>
          </p:txBody>
        </p:sp>
        <p:sp>
          <p:nvSpPr>
            <p:cNvPr id="61" name="Rectangle 60"/>
            <p:cNvSpPr/>
            <p:nvPr/>
          </p:nvSpPr>
          <p:spPr>
            <a:xfrm>
              <a:off x="4801982" y="6024835"/>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ECE1">
                    <a:lumMod val="90000"/>
                  </a:srgbClr>
                </a:solidFill>
                <a:effectLst/>
                <a:uLnTx/>
                <a:uFillTx/>
                <a:latin typeface="Calibri"/>
                <a:ea typeface="+mn-ea"/>
                <a:cs typeface="+mn-cs"/>
              </a:endParaRPr>
            </a:p>
          </p:txBody>
        </p:sp>
        <p:sp>
          <p:nvSpPr>
            <p:cNvPr id="62" name="Rectangle 61"/>
            <p:cNvSpPr/>
            <p:nvPr/>
          </p:nvSpPr>
          <p:spPr>
            <a:xfrm>
              <a:off x="3857167" y="5505347"/>
              <a:ext cx="115450" cy="245314"/>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ECE1">
                    <a:lumMod val="90000"/>
                  </a:srgbClr>
                </a:solidFill>
                <a:effectLst/>
                <a:uLnTx/>
                <a:uFillTx/>
                <a:latin typeface="Calibri"/>
                <a:ea typeface="+mn-ea"/>
                <a:cs typeface="+mn-cs"/>
              </a:endParaRPr>
            </a:p>
          </p:txBody>
        </p:sp>
        <p:sp>
          <p:nvSpPr>
            <p:cNvPr id="63" name="Rectangle 62"/>
            <p:cNvSpPr/>
            <p:nvPr/>
          </p:nvSpPr>
          <p:spPr>
            <a:xfrm>
              <a:off x="3651703" y="5750658"/>
              <a:ext cx="115450" cy="245314"/>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ECE1">
                    <a:lumMod val="90000"/>
                  </a:srgbClr>
                </a:solidFill>
                <a:effectLst/>
                <a:uLnTx/>
                <a:uFillTx/>
                <a:latin typeface="Calibri"/>
                <a:ea typeface="+mn-ea"/>
                <a:cs typeface="+mn-cs"/>
              </a:endParaRPr>
            </a:p>
          </p:txBody>
        </p:sp>
        <p:sp>
          <p:nvSpPr>
            <p:cNvPr id="64" name="Rectangle 63"/>
            <p:cNvSpPr/>
            <p:nvPr/>
          </p:nvSpPr>
          <p:spPr>
            <a:xfrm>
              <a:off x="4798017" y="5751522"/>
              <a:ext cx="115450" cy="245314"/>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ECE1">
                    <a:lumMod val="90000"/>
                  </a:srgbClr>
                </a:solidFill>
                <a:effectLst/>
                <a:uLnTx/>
                <a:uFillTx/>
                <a:latin typeface="Calibri"/>
                <a:ea typeface="+mn-ea"/>
                <a:cs typeface="+mn-cs"/>
              </a:endParaRPr>
            </a:p>
          </p:txBody>
        </p:sp>
        <p:sp>
          <p:nvSpPr>
            <p:cNvPr id="66" name="Rectangle 65"/>
            <p:cNvSpPr/>
            <p:nvPr/>
          </p:nvSpPr>
          <p:spPr>
            <a:xfrm>
              <a:off x="2630758" y="5999584"/>
              <a:ext cx="115450" cy="245314"/>
            </a:xfrm>
            <a:prstGeom prst="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ECE1">
                    <a:lumMod val="90000"/>
                  </a:srgbClr>
                </a:solidFill>
                <a:effectLst/>
                <a:uLnTx/>
                <a:uFillTx/>
                <a:latin typeface="Calibri"/>
                <a:ea typeface="+mn-ea"/>
                <a:cs typeface="+mn-cs"/>
              </a:endParaRPr>
            </a:p>
          </p:txBody>
        </p:sp>
        <p:sp>
          <p:nvSpPr>
            <p:cNvPr id="67" name="Rectangle 66"/>
            <p:cNvSpPr/>
            <p:nvPr/>
          </p:nvSpPr>
          <p:spPr>
            <a:xfrm>
              <a:off x="4595297" y="5519774"/>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ECE1">
                    <a:lumMod val="90000"/>
                  </a:srgbClr>
                </a:solidFill>
                <a:effectLst/>
                <a:uLnTx/>
                <a:uFillTx/>
                <a:latin typeface="Calibri"/>
                <a:ea typeface="+mn-ea"/>
                <a:cs typeface="+mn-cs"/>
              </a:endParaRPr>
            </a:p>
          </p:txBody>
        </p:sp>
        <p:sp>
          <p:nvSpPr>
            <p:cNvPr id="68" name="Rectangle 67"/>
            <p:cNvSpPr/>
            <p:nvPr/>
          </p:nvSpPr>
          <p:spPr>
            <a:xfrm>
              <a:off x="4112138" y="4988080"/>
              <a:ext cx="115450" cy="245314"/>
            </a:xfrm>
            <a:prstGeom prst="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ECE1">
                    <a:lumMod val="90000"/>
                  </a:srgbClr>
                </a:solidFill>
                <a:effectLst/>
                <a:uLnTx/>
                <a:uFillTx/>
                <a:latin typeface="Calibri"/>
                <a:ea typeface="+mn-ea"/>
                <a:cs typeface="+mn-cs"/>
              </a:endParaRPr>
            </a:p>
          </p:txBody>
        </p:sp>
        <p:sp>
          <p:nvSpPr>
            <p:cNvPr id="9" name="Freeform 8"/>
            <p:cNvSpPr/>
            <p:nvPr/>
          </p:nvSpPr>
          <p:spPr>
            <a:xfrm>
              <a:off x="1317265" y="4769354"/>
              <a:ext cx="5455012" cy="1443080"/>
            </a:xfrm>
            <a:custGeom>
              <a:avLst/>
              <a:gdLst>
                <a:gd name="connsiteX0" fmla="*/ 0 w 5455012"/>
                <a:gd name="connsiteY0" fmla="*/ 1399789 h 1443080"/>
                <a:gd name="connsiteX1" fmla="*/ 909169 w 5455012"/>
                <a:gd name="connsiteY1" fmla="*/ 1414219 h 1443080"/>
                <a:gd name="connsiteX2" fmla="*/ 1659594 w 5455012"/>
                <a:gd name="connsiteY2" fmla="*/ 1342068 h 1443080"/>
                <a:gd name="connsiteX3" fmla="*/ 2121394 w 5455012"/>
                <a:gd name="connsiteY3" fmla="*/ 981310 h 1443080"/>
                <a:gd name="connsiteX4" fmla="*/ 2842956 w 5455012"/>
                <a:gd name="connsiteY4" fmla="*/ 50 h 1443080"/>
                <a:gd name="connsiteX5" fmla="*/ 3607813 w 5455012"/>
                <a:gd name="connsiteY5" fmla="*/ 1024601 h 1443080"/>
                <a:gd name="connsiteX6" fmla="*/ 4069612 w 5455012"/>
                <a:gd name="connsiteY6" fmla="*/ 1370928 h 1443080"/>
                <a:gd name="connsiteX7" fmla="*/ 4589137 w 5455012"/>
                <a:gd name="connsiteY7" fmla="*/ 1414219 h 1443080"/>
                <a:gd name="connsiteX8" fmla="*/ 5455012 w 5455012"/>
                <a:gd name="connsiteY8" fmla="*/ 1443080 h 1443080"/>
                <a:gd name="connsiteX9" fmla="*/ 5455012 w 5455012"/>
                <a:gd name="connsiteY9" fmla="*/ 1443080 h 1443080"/>
                <a:gd name="connsiteX10" fmla="*/ 5455012 w 5455012"/>
                <a:gd name="connsiteY10" fmla="*/ 1443080 h 144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5012" h="1443080">
                  <a:moveTo>
                    <a:pt x="0" y="1399789"/>
                  </a:moveTo>
                  <a:cubicBezTo>
                    <a:pt x="316285" y="1411814"/>
                    <a:pt x="632570" y="1423839"/>
                    <a:pt x="909169" y="1414219"/>
                  </a:cubicBezTo>
                  <a:cubicBezTo>
                    <a:pt x="1185768" y="1404599"/>
                    <a:pt x="1457556" y="1414220"/>
                    <a:pt x="1659594" y="1342068"/>
                  </a:cubicBezTo>
                  <a:cubicBezTo>
                    <a:pt x="1861632" y="1269916"/>
                    <a:pt x="1924167" y="1204980"/>
                    <a:pt x="2121394" y="981310"/>
                  </a:cubicBezTo>
                  <a:cubicBezTo>
                    <a:pt x="2318621" y="757640"/>
                    <a:pt x="2595220" y="-7165"/>
                    <a:pt x="2842956" y="50"/>
                  </a:cubicBezTo>
                  <a:cubicBezTo>
                    <a:pt x="3090692" y="7265"/>
                    <a:pt x="3403370" y="796121"/>
                    <a:pt x="3607813" y="1024601"/>
                  </a:cubicBezTo>
                  <a:cubicBezTo>
                    <a:pt x="3812256" y="1253081"/>
                    <a:pt x="3906058" y="1305992"/>
                    <a:pt x="4069612" y="1370928"/>
                  </a:cubicBezTo>
                  <a:cubicBezTo>
                    <a:pt x="4233166" y="1435864"/>
                    <a:pt x="4358237" y="1402194"/>
                    <a:pt x="4589137" y="1414219"/>
                  </a:cubicBezTo>
                  <a:cubicBezTo>
                    <a:pt x="4820037" y="1426244"/>
                    <a:pt x="5455012" y="1443080"/>
                    <a:pt x="5455012" y="1443080"/>
                  </a:cubicBezTo>
                  <a:lnTo>
                    <a:pt x="5455012" y="1443080"/>
                  </a:lnTo>
                  <a:lnTo>
                    <a:pt x="5455012" y="1443080"/>
                  </a:lnTo>
                </a:path>
              </a:pathLst>
            </a:custGeom>
            <a:ln w="57150" cmpd="sng">
              <a:solidFill>
                <a:srgbClr val="1E1C11"/>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5" name="Oval 64"/>
          <p:cNvSpPr/>
          <p:nvPr/>
        </p:nvSpPr>
        <p:spPr>
          <a:xfrm>
            <a:off x="101035" y="1082826"/>
            <a:ext cx="3686175" cy="1381124"/>
          </a:xfrm>
          <a:prstGeom prst="ellipse">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a:ea typeface="+mn-ea"/>
                <a:cs typeface="+mn-cs"/>
                <a:sym typeface="Arial"/>
              </a:rPr>
              <a:t>Situation where we know there is no effect</a:t>
            </a:r>
          </a:p>
        </p:txBody>
      </p:sp>
      <p:sp>
        <p:nvSpPr>
          <p:cNvPr id="69" name="Title 1"/>
          <p:cNvSpPr>
            <a:spLocks noGrp="1"/>
          </p:cNvSpPr>
          <p:nvPr>
            <p:ph type="title"/>
          </p:nvPr>
        </p:nvSpPr>
        <p:spPr>
          <a:xfrm>
            <a:off x="0" y="0"/>
            <a:ext cx="4746746" cy="1143000"/>
          </a:xfrm>
        </p:spPr>
        <p:txBody>
          <a:bodyPr>
            <a:noAutofit/>
          </a:bodyPr>
          <a:lstStyle/>
          <a:p>
            <a:r>
              <a:rPr lang="en-US" sz="3200" dirty="0"/>
              <a:t>Using negative controls to create an empirical “null”</a:t>
            </a:r>
          </a:p>
        </p:txBody>
      </p:sp>
      <p:sp>
        <p:nvSpPr>
          <p:cNvPr id="73" name="Oval 72"/>
          <p:cNvSpPr/>
          <p:nvPr/>
        </p:nvSpPr>
        <p:spPr>
          <a:xfrm>
            <a:off x="253435" y="1235226"/>
            <a:ext cx="3686175" cy="1381124"/>
          </a:xfrm>
          <a:prstGeom prst="ellipse">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a:ea typeface="+mn-ea"/>
                <a:cs typeface="+mn-cs"/>
                <a:sym typeface="Arial"/>
              </a:rPr>
              <a:t>Situation where we know there is no effect</a:t>
            </a:r>
          </a:p>
        </p:txBody>
      </p:sp>
      <p:sp>
        <p:nvSpPr>
          <p:cNvPr id="74" name="Oval 73"/>
          <p:cNvSpPr/>
          <p:nvPr/>
        </p:nvSpPr>
        <p:spPr>
          <a:xfrm>
            <a:off x="405835" y="1387626"/>
            <a:ext cx="3686175" cy="1381124"/>
          </a:xfrm>
          <a:prstGeom prst="ellipse">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a:ea typeface="+mn-ea"/>
                <a:cs typeface="+mn-cs"/>
                <a:sym typeface="Arial"/>
              </a:rPr>
              <a:t>Situation where we know there is no effect</a:t>
            </a:r>
          </a:p>
        </p:txBody>
      </p:sp>
      <p:sp>
        <p:nvSpPr>
          <p:cNvPr id="75" name="Oval 74"/>
          <p:cNvSpPr/>
          <p:nvPr/>
        </p:nvSpPr>
        <p:spPr>
          <a:xfrm>
            <a:off x="558235" y="1540026"/>
            <a:ext cx="3686175" cy="1381124"/>
          </a:xfrm>
          <a:prstGeom prst="ellipse">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a:ea typeface="+mn-ea"/>
                <a:cs typeface="+mn-cs"/>
                <a:sym typeface="Arial"/>
              </a:rPr>
              <a:t>Situation where we know there is no effect</a:t>
            </a:r>
          </a:p>
        </p:txBody>
      </p:sp>
      <p:sp>
        <p:nvSpPr>
          <p:cNvPr id="76" name="Oval 75"/>
          <p:cNvSpPr/>
          <p:nvPr/>
        </p:nvSpPr>
        <p:spPr>
          <a:xfrm>
            <a:off x="710635" y="1692426"/>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a:ea typeface="+mn-ea"/>
                <a:cs typeface="+mn-cs"/>
                <a:sym typeface="Arial"/>
              </a:rPr>
              <a:t>Situation where we know there is no effect</a:t>
            </a:r>
          </a:p>
        </p:txBody>
      </p:sp>
      <p:sp>
        <p:nvSpPr>
          <p:cNvPr id="77" name="Oval 76"/>
          <p:cNvSpPr/>
          <p:nvPr/>
        </p:nvSpPr>
        <p:spPr>
          <a:xfrm>
            <a:off x="863035" y="1844826"/>
            <a:ext cx="3686175" cy="1381124"/>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a:ea typeface="+mn-ea"/>
                <a:cs typeface="+mn-cs"/>
                <a:sym typeface="Arial"/>
              </a:rPr>
              <a:t>Situation where we know there is no effect</a:t>
            </a:r>
          </a:p>
        </p:txBody>
      </p:sp>
      <p:sp>
        <p:nvSpPr>
          <p:cNvPr id="78" name="Oval 77"/>
          <p:cNvSpPr/>
          <p:nvPr/>
        </p:nvSpPr>
        <p:spPr>
          <a:xfrm>
            <a:off x="1015435" y="1997226"/>
            <a:ext cx="3686175" cy="1381124"/>
          </a:xfrm>
          <a:prstGeom prst="ellipse">
            <a:avLst/>
          </a:prstGeom>
          <a:solidFill>
            <a:schemeClr val="accent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a:ea typeface="+mn-ea"/>
                <a:cs typeface="+mn-cs"/>
                <a:sym typeface="Arial"/>
              </a:rPr>
              <a:t>Situation where we know there is no effect</a:t>
            </a:r>
          </a:p>
        </p:txBody>
      </p:sp>
      <p:sp>
        <p:nvSpPr>
          <p:cNvPr id="79" name="Oval 78"/>
          <p:cNvSpPr/>
          <p:nvPr/>
        </p:nvSpPr>
        <p:spPr>
          <a:xfrm>
            <a:off x="1167835" y="2149626"/>
            <a:ext cx="3686175" cy="1381124"/>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alibri"/>
                <a:ea typeface="+mn-ea"/>
                <a:cs typeface="+mn-cs"/>
                <a:sym typeface="Arial"/>
              </a:rPr>
              <a:t>Our study</a:t>
            </a:r>
            <a:endParaRPr kumimoji="0" lang="en-US" sz="2400" b="0" i="0" u="none" strike="noStrike" kern="0" cap="none" spc="0" normalizeH="0" baseline="0" noProof="0" dirty="0">
              <a:ln>
                <a:noFill/>
              </a:ln>
              <a:solidFill>
                <a:srgbClr val="000000"/>
              </a:solidFill>
              <a:effectLst/>
              <a:uLnTx/>
              <a:uFillTx/>
              <a:latin typeface="Calibri"/>
              <a:ea typeface="+mn-ea"/>
              <a:cs typeface="+mn-cs"/>
              <a:sym typeface="Arial"/>
            </a:endParaRPr>
          </a:p>
        </p:txBody>
      </p:sp>
      <p:sp>
        <p:nvSpPr>
          <p:cNvPr id="80" name="Rectangle 79"/>
          <p:cNvSpPr/>
          <p:nvPr/>
        </p:nvSpPr>
        <p:spPr>
          <a:xfrm>
            <a:off x="5024131" y="6035380"/>
            <a:ext cx="115450" cy="245314"/>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ECE1">
                  <a:lumMod val="90000"/>
                </a:srgbClr>
              </a:solidFill>
              <a:effectLst/>
              <a:uLnTx/>
              <a:uFillTx/>
              <a:latin typeface="Calibri"/>
              <a:ea typeface="+mn-ea"/>
              <a:cs typeface="+mn-cs"/>
            </a:endParaRPr>
          </a:p>
        </p:txBody>
      </p:sp>
      <p:sp>
        <p:nvSpPr>
          <p:cNvPr id="12" name="TextBox 11"/>
          <p:cNvSpPr txBox="1"/>
          <p:nvPr/>
        </p:nvSpPr>
        <p:spPr>
          <a:xfrm>
            <a:off x="5502675" y="5221230"/>
            <a:ext cx="311392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Empirical p-value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(estimated false discovery rate)</a:t>
            </a:r>
          </a:p>
        </p:txBody>
      </p:sp>
      <p:sp>
        <p:nvSpPr>
          <p:cNvPr id="3" name="Can 2"/>
          <p:cNvSpPr/>
          <p:nvPr/>
        </p:nvSpPr>
        <p:spPr>
          <a:xfrm>
            <a:off x="4624638" y="74838"/>
            <a:ext cx="3819147" cy="349191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Freeform 70">
            <a:extLst>
              <a:ext uri="{FF2B5EF4-FFF2-40B4-BE49-F238E27FC236}">
                <a16:creationId xmlns:a16="http://schemas.microsoft.com/office/drawing/2014/main" id="{CF1945BC-32D8-2046-9551-353830E8B977}"/>
              </a:ext>
            </a:extLst>
          </p:cNvPr>
          <p:cNvSpPr/>
          <p:nvPr/>
        </p:nvSpPr>
        <p:spPr>
          <a:xfrm>
            <a:off x="4931229" y="5849257"/>
            <a:ext cx="631371" cy="478972"/>
          </a:xfrm>
          <a:custGeom>
            <a:avLst/>
            <a:gdLst>
              <a:gd name="connsiteX0" fmla="*/ 0 w 631371"/>
              <a:gd name="connsiteY0" fmla="*/ 0 h 478972"/>
              <a:gd name="connsiteX1" fmla="*/ 7257 w 631371"/>
              <a:gd name="connsiteY1" fmla="*/ 475343 h 478972"/>
              <a:gd name="connsiteX2" fmla="*/ 631371 w 631371"/>
              <a:gd name="connsiteY2" fmla="*/ 478972 h 478972"/>
              <a:gd name="connsiteX3" fmla="*/ 631371 w 631371"/>
              <a:gd name="connsiteY3" fmla="*/ 355600 h 478972"/>
              <a:gd name="connsiteX4" fmla="*/ 515257 w 631371"/>
              <a:gd name="connsiteY4" fmla="*/ 333829 h 478972"/>
              <a:gd name="connsiteX5" fmla="*/ 417285 w 631371"/>
              <a:gd name="connsiteY5" fmla="*/ 297543 h 478972"/>
              <a:gd name="connsiteX6" fmla="*/ 333828 w 631371"/>
              <a:gd name="connsiteY6" fmla="*/ 254000 h 478972"/>
              <a:gd name="connsiteX7" fmla="*/ 257628 w 631371"/>
              <a:gd name="connsiteY7" fmla="*/ 206829 h 478972"/>
              <a:gd name="connsiteX8" fmla="*/ 199571 w 631371"/>
              <a:gd name="connsiteY8" fmla="*/ 159657 h 478972"/>
              <a:gd name="connsiteX9" fmla="*/ 137885 w 631371"/>
              <a:gd name="connsiteY9" fmla="*/ 105229 h 478972"/>
              <a:gd name="connsiteX10" fmla="*/ 76200 w 631371"/>
              <a:gd name="connsiteY10" fmla="*/ 54429 h 478972"/>
              <a:gd name="connsiteX11" fmla="*/ 0 w 631371"/>
              <a:gd name="connsiteY11" fmla="*/ 0 h 47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1371" h="478972">
                <a:moveTo>
                  <a:pt x="0" y="0"/>
                </a:moveTo>
                <a:lnTo>
                  <a:pt x="7257" y="475343"/>
                </a:lnTo>
                <a:lnTo>
                  <a:pt x="631371" y="478972"/>
                </a:lnTo>
                <a:lnTo>
                  <a:pt x="631371" y="355600"/>
                </a:lnTo>
                <a:lnTo>
                  <a:pt x="515257" y="333829"/>
                </a:lnTo>
                <a:lnTo>
                  <a:pt x="417285" y="297543"/>
                </a:lnTo>
                <a:lnTo>
                  <a:pt x="333828" y="254000"/>
                </a:lnTo>
                <a:lnTo>
                  <a:pt x="257628" y="206829"/>
                </a:lnTo>
                <a:lnTo>
                  <a:pt x="199571" y="159657"/>
                </a:lnTo>
                <a:lnTo>
                  <a:pt x="137885" y="105229"/>
                </a:lnTo>
                <a:lnTo>
                  <a:pt x="76200" y="54429"/>
                </a:lnTo>
                <a:lnTo>
                  <a:pt x="0" y="0"/>
                </a:lnTo>
                <a:close/>
              </a:path>
            </a:pathLst>
          </a:custGeom>
          <a:solidFill>
            <a:srgbClr val="FF0000">
              <a:alpha val="50000"/>
            </a:srgb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15"/>
          <p:cNvSpPr/>
          <p:nvPr/>
        </p:nvSpPr>
        <p:spPr>
          <a:xfrm>
            <a:off x="3756755" y="2531505"/>
            <a:ext cx="2186166" cy="233058"/>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187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5" grpId="0" animBg="1"/>
      <p:bldP spid="36" grpId="0" animBg="1"/>
      <p:bldP spid="37" grpId="0" animBg="1"/>
      <p:bldP spid="38" grpId="0" animBg="1"/>
      <p:bldP spid="44" grpId="0" animBg="1"/>
      <p:bldP spid="65" grpId="0" animBg="1"/>
      <p:bldP spid="73" grpId="0" animBg="1"/>
      <p:bldP spid="74" grpId="0" animBg="1"/>
      <p:bldP spid="75" grpId="0" animBg="1"/>
      <p:bldP spid="76" grpId="0" animBg="1"/>
      <p:bldP spid="77" grpId="0" animBg="1"/>
      <p:bldP spid="78" grpId="0" animBg="1"/>
      <p:bldP spid="79" grpId="0" animBg="1"/>
      <p:bldP spid="80" grpId="0" animBg="1"/>
      <p:bldP spid="12" grpId="0"/>
      <p:bldP spid="71"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Calibration using negative controls:</a:t>
            </a:r>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a:t>Identify a set of K negative control exposure-outcome pairs</a:t>
            </a:r>
          </a:p>
          <a:p>
            <a:pPr marL="514350" indent="-514350">
              <a:buFont typeface="+mj-lt"/>
              <a:buAutoNum type="arabicPeriod"/>
            </a:pPr>
            <a:r>
              <a:rPr lang="en-US" dirty="0"/>
              <a:t>Using the same study design as for your main study, estimate the effect of each exposure and its corresponding negative outcome</a:t>
            </a:r>
          </a:p>
          <a:p>
            <a:pPr marL="514350" indent="-514350">
              <a:buFont typeface="+mj-lt"/>
              <a:buAutoNum type="arabicPeriod"/>
            </a:pPr>
            <a:r>
              <a:rPr lang="en-US" dirty="0"/>
              <a:t>The set of effect size estimates you get is your null distribution</a:t>
            </a:r>
          </a:p>
          <a:p>
            <a:pPr marL="514350" indent="-514350">
              <a:buFont typeface="+mj-lt"/>
              <a:buAutoNum type="arabicPeriod"/>
            </a:pPr>
            <a:r>
              <a:rPr lang="en-US" dirty="0"/>
              <a:t>Compute an empirical p-value as: </a:t>
            </a:r>
            <a:r>
              <a:rPr lang="en-US" i="1" dirty="0"/>
              <a:t>the percentage of the null effects that are greater than the effect you calculated for your study</a:t>
            </a:r>
          </a:p>
        </p:txBody>
      </p:sp>
    </p:spTree>
    <p:extLst>
      <p:ext uri="{BB962C8B-B14F-4D97-AF65-F5344CB8AC3E}">
        <p14:creationId xmlns:p14="http://schemas.microsoft.com/office/powerpoint/2010/main" val="73382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rotWithShape="1">
          <a:blip r:embed="rId4" cstate="print">
            <a:extLst>
              <a:ext uri="{28A0092B-C50C-407E-A947-70E740481C1C}">
                <a14:useLocalDpi xmlns:a14="http://schemas.microsoft.com/office/drawing/2010/main" val="0"/>
              </a:ext>
            </a:extLst>
          </a:blip>
          <a:srcRect t="5251"/>
          <a:stretch/>
        </p:blipFill>
        <p:spPr bwMode="auto">
          <a:xfrm>
            <a:off x="1828793" y="1806574"/>
            <a:ext cx="6400800" cy="4548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sz="4000" dirty="0"/>
              <a:t>Calibration using negative controls</a:t>
            </a:r>
          </a:p>
        </p:txBody>
      </p:sp>
      <p:sp>
        <p:nvSpPr>
          <p:cNvPr id="6" name="Rounded Rectangle 5"/>
          <p:cNvSpPr/>
          <p:nvPr/>
        </p:nvSpPr>
        <p:spPr>
          <a:xfrm>
            <a:off x="2706613" y="1115621"/>
            <a:ext cx="5172190" cy="711200"/>
          </a:xfrm>
          <a:prstGeom prst="roundRect">
            <a:avLst>
              <a:gd name="adj" fmla="val 10861"/>
            </a:avLst>
          </a:prstGeom>
          <a:ln w="28575">
            <a:solidFill>
              <a:srgbClr val="FF0000"/>
            </a:solidFill>
          </a:ln>
          <a:effectLst>
            <a:outerShdw blurRad="114300" dist="1778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sym typeface="Arial"/>
              </a:rPr>
              <a:t>We would expect 5% of negative controls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sym typeface="Arial"/>
              </a:rPr>
              <a:t>to have p &lt; 0.05</a:t>
            </a:r>
          </a:p>
        </p:txBody>
      </p:sp>
      <p:sp>
        <p:nvSpPr>
          <p:cNvPr id="8" name="Freeform 7"/>
          <p:cNvSpPr/>
          <p:nvPr/>
        </p:nvSpPr>
        <p:spPr>
          <a:xfrm>
            <a:off x="2705100" y="1879600"/>
            <a:ext cx="5194300" cy="3797300"/>
          </a:xfrm>
          <a:custGeom>
            <a:avLst/>
            <a:gdLst>
              <a:gd name="connsiteX0" fmla="*/ 0 w 5194300"/>
              <a:gd name="connsiteY0" fmla="*/ 12700 h 3797300"/>
              <a:gd name="connsiteX1" fmla="*/ 0 w 5194300"/>
              <a:gd name="connsiteY1" fmla="*/ 2095500 h 3797300"/>
              <a:gd name="connsiteX2" fmla="*/ 1955800 w 5194300"/>
              <a:gd name="connsiteY2" fmla="*/ 3797300 h 3797300"/>
              <a:gd name="connsiteX3" fmla="*/ 5194300 w 5194300"/>
              <a:gd name="connsiteY3" fmla="*/ 939800 h 3797300"/>
              <a:gd name="connsiteX4" fmla="*/ 5194300 w 5194300"/>
              <a:gd name="connsiteY4" fmla="*/ 0 h 3797300"/>
              <a:gd name="connsiteX5" fmla="*/ 0 w 5194300"/>
              <a:gd name="connsiteY5" fmla="*/ 12700 h 379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4300" h="3797300">
                <a:moveTo>
                  <a:pt x="0" y="12700"/>
                </a:moveTo>
                <a:lnTo>
                  <a:pt x="0" y="2095500"/>
                </a:lnTo>
                <a:lnTo>
                  <a:pt x="1955800" y="3797300"/>
                </a:lnTo>
                <a:lnTo>
                  <a:pt x="5194300" y="939800"/>
                </a:lnTo>
                <a:lnTo>
                  <a:pt x="5194300" y="0"/>
                </a:lnTo>
                <a:lnTo>
                  <a:pt x="0" y="12700"/>
                </a:lnTo>
                <a:close/>
              </a:path>
            </a:pathLst>
          </a:custGeom>
          <a:solidFill>
            <a:srgbClr val="190D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a:ea typeface="+mn-ea"/>
              <a:cs typeface="+mn-cs"/>
              <a:sym typeface="Arial"/>
            </a:endParaRPr>
          </a:p>
        </p:txBody>
      </p:sp>
      <p:sp>
        <p:nvSpPr>
          <p:cNvPr id="9" name="Rounded Rectangle 8"/>
          <p:cNvSpPr/>
          <p:nvPr/>
        </p:nvSpPr>
        <p:spPr>
          <a:xfrm>
            <a:off x="6830292" y="1908489"/>
            <a:ext cx="2286000" cy="969759"/>
          </a:xfrm>
          <a:prstGeom prst="roundRect">
            <a:avLst>
              <a:gd name="adj" fmla="val 10861"/>
            </a:avLst>
          </a:prstGeom>
          <a:ln w="28575">
            <a:solidFill>
              <a:srgbClr val="190DFF"/>
            </a:solidFill>
          </a:ln>
          <a:effectLst>
            <a:outerShdw blurRad="114300" dist="1778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mn-ea"/>
                <a:cs typeface="+mn-cs"/>
                <a:sym typeface="Arial"/>
              </a:rPr>
              <a:t>Not statistically significant</a:t>
            </a:r>
            <a:endParaRPr kumimoji="0" lang="en-US" sz="2000" b="0" i="0" u="none" strike="noStrike" kern="0" cap="none" spc="0" normalizeH="0" baseline="0" noProof="0" dirty="0">
              <a:ln>
                <a:noFill/>
              </a:ln>
              <a:solidFill>
                <a:prstClr val="black"/>
              </a:solidFill>
              <a:effectLst/>
              <a:uLnTx/>
              <a:uFillTx/>
              <a:latin typeface="Calibri"/>
              <a:ea typeface="+mn-ea"/>
              <a:cs typeface="+mn-cs"/>
              <a:sym typeface="Arial"/>
            </a:endParaRPr>
          </a:p>
        </p:txBody>
      </p:sp>
      <p:sp>
        <p:nvSpPr>
          <p:cNvPr id="10" name="Left Arrow 9"/>
          <p:cNvSpPr/>
          <p:nvPr/>
        </p:nvSpPr>
        <p:spPr>
          <a:xfrm>
            <a:off x="6284192" y="2220649"/>
            <a:ext cx="546100" cy="533400"/>
          </a:xfrm>
          <a:prstGeom prst="leftArrow">
            <a:avLst/>
          </a:prstGeom>
          <a:solidFill>
            <a:srgbClr val="8979FF"/>
          </a:solidFill>
          <a:ln>
            <a:solidFill>
              <a:srgbClr val="190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a:ea typeface="+mn-ea"/>
              <a:cs typeface="+mn-cs"/>
              <a:sym typeface="Arial"/>
            </a:endParaRPr>
          </a:p>
        </p:txBody>
      </p:sp>
      <p:sp>
        <p:nvSpPr>
          <p:cNvPr id="11" name="Rounded Rectangle 10"/>
          <p:cNvSpPr/>
          <p:nvPr/>
        </p:nvSpPr>
        <p:spPr>
          <a:xfrm>
            <a:off x="152400" y="3847884"/>
            <a:ext cx="1981200" cy="969759"/>
          </a:xfrm>
          <a:prstGeom prst="roundRect">
            <a:avLst>
              <a:gd name="adj" fmla="val 10861"/>
            </a:avLst>
          </a:prstGeom>
          <a:ln w="28575">
            <a:solidFill>
              <a:srgbClr val="FF0D0D"/>
            </a:solidFill>
          </a:ln>
          <a:effectLst>
            <a:outerShdw blurRad="114300" dist="1778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mn-ea"/>
                <a:cs typeface="+mn-cs"/>
                <a:sym typeface="Arial"/>
              </a:rPr>
              <a:t>Statistically significant</a:t>
            </a:r>
            <a:endParaRPr kumimoji="0" lang="en-US" sz="2000" b="0" i="0" u="none" strike="noStrike" kern="0" cap="none" spc="0" normalizeH="0" baseline="0" noProof="0" dirty="0">
              <a:ln>
                <a:noFill/>
              </a:ln>
              <a:solidFill>
                <a:prstClr val="black"/>
              </a:solidFill>
              <a:effectLst/>
              <a:uLnTx/>
              <a:uFillTx/>
              <a:latin typeface="Calibri"/>
              <a:ea typeface="+mn-ea"/>
              <a:cs typeface="+mn-cs"/>
              <a:sym typeface="Arial"/>
            </a:endParaRPr>
          </a:p>
        </p:txBody>
      </p:sp>
      <p:sp>
        <p:nvSpPr>
          <p:cNvPr id="12" name="Freeform 11"/>
          <p:cNvSpPr/>
          <p:nvPr/>
        </p:nvSpPr>
        <p:spPr>
          <a:xfrm>
            <a:off x="2679700" y="3962400"/>
            <a:ext cx="1981200" cy="1714500"/>
          </a:xfrm>
          <a:custGeom>
            <a:avLst/>
            <a:gdLst>
              <a:gd name="connsiteX0" fmla="*/ 0 w 1981200"/>
              <a:gd name="connsiteY0" fmla="*/ 0 h 1714500"/>
              <a:gd name="connsiteX1" fmla="*/ 1981200 w 1981200"/>
              <a:gd name="connsiteY1" fmla="*/ 1701800 h 1714500"/>
              <a:gd name="connsiteX2" fmla="*/ 25400 w 1981200"/>
              <a:gd name="connsiteY2" fmla="*/ 1714500 h 1714500"/>
              <a:gd name="connsiteX3" fmla="*/ 38100 w 1981200"/>
              <a:gd name="connsiteY3" fmla="*/ 50800 h 1714500"/>
              <a:gd name="connsiteX4" fmla="*/ 0 w 1981200"/>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1714500">
                <a:moveTo>
                  <a:pt x="0" y="0"/>
                </a:moveTo>
                <a:lnTo>
                  <a:pt x="1981200" y="1701800"/>
                </a:lnTo>
                <a:lnTo>
                  <a:pt x="25400" y="1714500"/>
                </a:lnTo>
                <a:cubicBezTo>
                  <a:pt x="29633" y="1159933"/>
                  <a:pt x="33867" y="605367"/>
                  <a:pt x="38100" y="50800"/>
                </a:cubicBezTo>
                <a:lnTo>
                  <a:pt x="0" y="0"/>
                </a:lnTo>
                <a:close/>
              </a:path>
            </a:pathLst>
          </a:custGeom>
          <a:solidFill>
            <a:srgbClr val="FF0D0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a:ea typeface="+mn-ea"/>
              <a:cs typeface="+mn-cs"/>
              <a:sym typeface="Arial"/>
            </a:endParaRPr>
          </a:p>
        </p:txBody>
      </p:sp>
      <p:sp>
        <p:nvSpPr>
          <p:cNvPr id="13" name="Freeform 12"/>
          <p:cNvSpPr/>
          <p:nvPr/>
        </p:nvSpPr>
        <p:spPr>
          <a:xfrm>
            <a:off x="4648200" y="2819400"/>
            <a:ext cx="3251200" cy="2844800"/>
          </a:xfrm>
          <a:custGeom>
            <a:avLst/>
            <a:gdLst>
              <a:gd name="connsiteX0" fmla="*/ 0 w 3251200"/>
              <a:gd name="connsiteY0" fmla="*/ 2844800 h 2844800"/>
              <a:gd name="connsiteX1" fmla="*/ 3251200 w 3251200"/>
              <a:gd name="connsiteY1" fmla="*/ 0 h 2844800"/>
              <a:gd name="connsiteX2" fmla="*/ 3238500 w 3251200"/>
              <a:gd name="connsiteY2" fmla="*/ 2844800 h 2844800"/>
              <a:gd name="connsiteX3" fmla="*/ 0 w 3251200"/>
              <a:gd name="connsiteY3" fmla="*/ 2844800 h 2844800"/>
            </a:gdLst>
            <a:ahLst/>
            <a:cxnLst>
              <a:cxn ang="0">
                <a:pos x="connsiteX0" y="connsiteY0"/>
              </a:cxn>
              <a:cxn ang="0">
                <a:pos x="connsiteX1" y="connsiteY1"/>
              </a:cxn>
              <a:cxn ang="0">
                <a:pos x="connsiteX2" y="connsiteY2"/>
              </a:cxn>
              <a:cxn ang="0">
                <a:pos x="connsiteX3" y="connsiteY3"/>
              </a:cxn>
            </a:cxnLst>
            <a:rect l="l" t="t" r="r" b="b"/>
            <a:pathLst>
              <a:path w="3251200" h="2844800">
                <a:moveTo>
                  <a:pt x="0" y="2844800"/>
                </a:moveTo>
                <a:lnTo>
                  <a:pt x="3251200" y="0"/>
                </a:lnTo>
                <a:cubicBezTo>
                  <a:pt x="3246967" y="948267"/>
                  <a:pt x="3242733" y="1896533"/>
                  <a:pt x="3238500" y="2844800"/>
                </a:cubicBezTo>
                <a:lnTo>
                  <a:pt x="0" y="2844800"/>
                </a:lnTo>
                <a:close/>
              </a:path>
            </a:pathLst>
          </a:custGeom>
          <a:solidFill>
            <a:srgbClr val="FF0D0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a:ea typeface="+mn-ea"/>
              <a:cs typeface="+mn-cs"/>
              <a:sym typeface="Arial"/>
            </a:endParaRPr>
          </a:p>
        </p:txBody>
      </p:sp>
      <p:sp>
        <p:nvSpPr>
          <p:cNvPr id="14" name="Left Arrow 13"/>
          <p:cNvSpPr/>
          <p:nvPr/>
        </p:nvSpPr>
        <p:spPr>
          <a:xfrm rot="10800000">
            <a:off x="2133600" y="4160044"/>
            <a:ext cx="838200" cy="533400"/>
          </a:xfrm>
          <a:prstGeom prst="leftArrow">
            <a:avLst/>
          </a:prstGeom>
          <a:solidFill>
            <a:srgbClr val="FF7979"/>
          </a:solidFill>
          <a:ln>
            <a:solidFill>
              <a:srgbClr val="FF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a:ea typeface="+mn-ea"/>
              <a:cs typeface="+mn-cs"/>
              <a:sym typeface="Arial"/>
            </a:endParaRPr>
          </a:p>
        </p:txBody>
      </p:sp>
      <p:sp>
        <p:nvSpPr>
          <p:cNvPr id="3" name="Freeform 2">
            <a:extLst>
              <a:ext uri="{FF2B5EF4-FFF2-40B4-BE49-F238E27FC236}">
                <a16:creationId xmlns:a16="http://schemas.microsoft.com/office/drawing/2014/main" id="{1710FB2B-4DDB-3E44-B527-15CB01204CD5}"/>
              </a:ext>
            </a:extLst>
          </p:cNvPr>
          <p:cNvSpPr/>
          <p:nvPr/>
        </p:nvSpPr>
        <p:spPr>
          <a:xfrm>
            <a:off x="5741244" y="3503221"/>
            <a:ext cx="2137559" cy="2173184"/>
          </a:xfrm>
          <a:custGeom>
            <a:avLst/>
            <a:gdLst>
              <a:gd name="connsiteX0" fmla="*/ 0 w 2137559"/>
              <a:gd name="connsiteY0" fmla="*/ 2149434 h 2173184"/>
              <a:gd name="connsiteX1" fmla="*/ 47502 w 2137559"/>
              <a:gd name="connsiteY1" fmla="*/ 2030680 h 2173184"/>
              <a:gd name="connsiteX2" fmla="*/ 178130 w 2137559"/>
              <a:gd name="connsiteY2" fmla="*/ 1876301 h 2173184"/>
              <a:gd name="connsiteX3" fmla="*/ 308759 w 2137559"/>
              <a:gd name="connsiteY3" fmla="*/ 1733797 h 2173184"/>
              <a:gd name="connsiteX4" fmla="*/ 534390 w 2137559"/>
              <a:gd name="connsiteY4" fmla="*/ 1496291 h 2173184"/>
              <a:gd name="connsiteX5" fmla="*/ 902525 w 2137559"/>
              <a:gd name="connsiteY5" fmla="*/ 1116280 h 2173184"/>
              <a:gd name="connsiteX6" fmla="*/ 1377538 w 2137559"/>
              <a:gd name="connsiteY6" fmla="*/ 665018 h 2173184"/>
              <a:gd name="connsiteX7" fmla="*/ 1864426 w 2137559"/>
              <a:gd name="connsiteY7" fmla="*/ 225631 h 2173184"/>
              <a:gd name="connsiteX8" fmla="*/ 2137559 w 2137559"/>
              <a:gd name="connsiteY8" fmla="*/ 0 h 2173184"/>
              <a:gd name="connsiteX9" fmla="*/ 2125684 w 2137559"/>
              <a:gd name="connsiteY9" fmla="*/ 2173184 h 2173184"/>
              <a:gd name="connsiteX10" fmla="*/ 0 w 2137559"/>
              <a:gd name="connsiteY10" fmla="*/ 2149434 h 217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7559" h="2173184">
                <a:moveTo>
                  <a:pt x="0" y="2149434"/>
                </a:moveTo>
                <a:lnTo>
                  <a:pt x="47502" y="2030680"/>
                </a:lnTo>
                <a:lnTo>
                  <a:pt x="178130" y="1876301"/>
                </a:lnTo>
                <a:lnTo>
                  <a:pt x="308759" y="1733797"/>
                </a:lnTo>
                <a:lnTo>
                  <a:pt x="534390" y="1496291"/>
                </a:lnTo>
                <a:lnTo>
                  <a:pt x="902525" y="1116280"/>
                </a:lnTo>
                <a:lnTo>
                  <a:pt x="1377538" y="665018"/>
                </a:lnTo>
                <a:lnTo>
                  <a:pt x="1864426" y="225631"/>
                </a:lnTo>
                <a:lnTo>
                  <a:pt x="2137559" y="0"/>
                </a:lnTo>
                <a:cubicBezTo>
                  <a:pt x="2133601" y="724395"/>
                  <a:pt x="2129642" y="1448789"/>
                  <a:pt x="2125684" y="2173184"/>
                </a:cubicBezTo>
                <a:lnTo>
                  <a:pt x="0" y="2149434"/>
                </a:lnTo>
                <a:close/>
              </a:path>
            </a:pathLst>
          </a:custGeom>
          <a:solidFill>
            <a:schemeClr val="accent6">
              <a:alpha val="50000"/>
            </a:schemeClr>
          </a:solidFill>
          <a:ln w="28575">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Freeform 6">
            <a:extLst>
              <a:ext uri="{FF2B5EF4-FFF2-40B4-BE49-F238E27FC236}">
                <a16:creationId xmlns:a16="http://schemas.microsoft.com/office/drawing/2014/main" id="{6EBDBBEC-5BEF-194E-A099-FAF8BBADFB2E}"/>
              </a:ext>
            </a:extLst>
          </p:cNvPr>
          <p:cNvSpPr/>
          <p:nvPr/>
        </p:nvSpPr>
        <p:spPr>
          <a:xfrm>
            <a:off x="2713987" y="4132613"/>
            <a:ext cx="1448789" cy="1531917"/>
          </a:xfrm>
          <a:custGeom>
            <a:avLst/>
            <a:gdLst>
              <a:gd name="connsiteX0" fmla="*/ 1448789 w 1448789"/>
              <a:gd name="connsiteY0" fmla="*/ 1531917 h 1531917"/>
              <a:gd name="connsiteX1" fmla="*/ 1425039 w 1448789"/>
              <a:gd name="connsiteY1" fmla="*/ 1377538 h 1531917"/>
              <a:gd name="connsiteX2" fmla="*/ 1353787 w 1448789"/>
              <a:gd name="connsiteY2" fmla="*/ 1223158 h 1531917"/>
              <a:gd name="connsiteX3" fmla="*/ 1235033 w 1448789"/>
              <a:gd name="connsiteY3" fmla="*/ 1104405 h 1531917"/>
              <a:gd name="connsiteX4" fmla="*/ 866898 w 1448789"/>
              <a:gd name="connsiteY4" fmla="*/ 771896 h 1531917"/>
              <a:gd name="connsiteX5" fmla="*/ 237506 w 1448789"/>
              <a:gd name="connsiteY5" fmla="*/ 225631 h 1531917"/>
              <a:gd name="connsiteX6" fmla="*/ 0 w 1448789"/>
              <a:gd name="connsiteY6" fmla="*/ 0 h 1531917"/>
              <a:gd name="connsiteX7" fmla="*/ 11875 w 1448789"/>
              <a:gd name="connsiteY7" fmla="*/ 1531917 h 1531917"/>
              <a:gd name="connsiteX8" fmla="*/ 1448789 w 1448789"/>
              <a:gd name="connsiteY8" fmla="*/ 1531917 h 153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8789" h="1531917">
                <a:moveTo>
                  <a:pt x="1448789" y="1531917"/>
                </a:moveTo>
                <a:lnTo>
                  <a:pt x="1425039" y="1377538"/>
                </a:lnTo>
                <a:lnTo>
                  <a:pt x="1353787" y="1223158"/>
                </a:lnTo>
                <a:lnTo>
                  <a:pt x="1235033" y="1104405"/>
                </a:lnTo>
                <a:lnTo>
                  <a:pt x="866898" y="771896"/>
                </a:lnTo>
                <a:lnTo>
                  <a:pt x="237506" y="225631"/>
                </a:lnTo>
                <a:lnTo>
                  <a:pt x="0" y="0"/>
                </a:lnTo>
                <a:cubicBezTo>
                  <a:pt x="3958" y="510639"/>
                  <a:pt x="7917" y="1021278"/>
                  <a:pt x="11875" y="1531917"/>
                </a:cubicBezTo>
                <a:lnTo>
                  <a:pt x="1448789" y="1531917"/>
                </a:lnTo>
                <a:close/>
              </a:path>
            </a:pathLst>
          </a:custGeom>
          <a:solidFill>
            <a:schemeClr val="accent6">
              <a:alpha val="50000"/>
            </a:schemeClr>
          </a:solidFill>
          <a:ln w="28575">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5" name="Group 14">
            <a:extLst>
              <a:ext uri="{FF2B5EF4-FFF2-40B4-BE49-F238E27FC236}">
                <a16:creationId xmlns:a16="http://schemas.microsoft.com/office/drawing/2014/main" id="{2B4C6924-0122-8D45-B978-671BEC865DDD}"/>
              </a:ext>
            </a:extLst>
          </p:cNvPr>
          <p:cNvGrpSpPr/>
          <p:nvPr/>
        </p:nvGrpSpPr>
        <p:grpSpPr>
          <a:xfrm>
            <a:off x="146050" y="4864984"/>
            <a:ext cx="2819400" cy="969759"/>
            <a:chOff x="152400" y="4607560"/>
            <a:chExt cx="2819400" cy="969759"/>
          </a:xfrm>
        </p:grpSpPr>
        <p:sp>
          <p:nvSpPr>
            <p:cNvPr id="16" name="Rounded Rectangle 15">
              <a:extLst>
                <a:ext uri="{FF2B5EF4-FFF2-40B4-BE49-F238E27FC236}">
                  <a16:creationId xmlns:a16="http://schemas.microsoft.com/office/drawing/2014/main" id="{19900540-F31F-0149-97ED-26E59C4D3B24}"/>
                </a:ext>
              </a:extLst>
            </p:cNvPr>
            <p:cNvSpPr/>
            <p:nvPr/>
          </p:nvSpPr>
          <p:spPr>
            <a:xfrm>
              <a:off x="152400" y="4607560"/>
              <a:ext cx="1981200" cy="969759"/>
            </a:xfrm>
            <a:prstGeom prst="roundRect">
              <a:avLst>
                <a:gd name="adj" fmla="val 10861"/>
              </a:avLst>
            </a:prstGeom>
            <a:ln w="28575">
              <a:solidFill>
                <a:schemeClr val="accent6">
                  <a:lumMod val="75000"/>
                </a:schemeClr>
              </a:solidFill>
            </a:ln>
            <a:effectLst>
              <a:outerShdw blurRad="114300" dist="1778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mn-ea"/>
                  <a:cs typeface="+mn-cs"/>
                  <a:sym typeface="Arial"/>
                </a:rPr>
                <a:t>Calibrated p &lt; 0.05</a:t>
              </a:r>
              <a:endParaRPr kumimoji="0" lang="en-US" sz="2000" b="0" i="0" u="none" strike="noStrike" kern="0" cap="none" spc="0" normalizeH="0" baseline="0" noProof="0" dirty="0">
                <a:ln>
                  <a:noFill/>
                </a:ln>
                <a:solidFill>
                  <a:prstClr val="black"/>
                </a:solidFill>
                <a:effectLst/>
                <a:uLnTx/>
                <a:uFillTx/>
                <a:latin typeface="Calibri"/>
                <a:ea typeface="+mn-ea"/>
                <a:cs typeface="+mn-cs"/>
                <a:sym typeface="Arial"/>
              </a:endParaRPr>
            </a:p>
          </p:txBody>
        </p:sp>
        <p:sp>
          <p:nvSpPr>
            <p:cNvPr id="17" name="Left Arrow 16">
              <a:extLst>
                <a:ext uri="{FF2B5EF4-FFF2-40B4-BE49-F238E27FC236}">
                  <a16:creationId xmlns:a16="http://schemas.microsoft.com/office/drawing/2014/main" id="{6208B841-1C23-1B49-B883-57C0160E0109}"/>
                </a:ext>
              </a:extLst>
            </p:cNvPr>
            <p:cNvSpPr/>
            <p:nvPr/>
          </p:nvSpPr>
          <p:spPr>
            <a:xfrm rot="10800000">
              <a:off x="2133600" y="4919720"/>
              <a:ext cx="838200" cy="533400"/>
            </a:xfrm>
            <a:prstGeom prst="leftArrow">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a:ea typeface="+mn-ea"/>
                <a:cs typeface="+mn-cs"/>
                <a:sym typeface="Arial"/>
              </a:endParaRPr>
            </a:p>
          </p:txBody>
        </p:sp>
      </p:grpSp>
      <p:sp>
        <p:nvSpPr>
          <p:cNvPr id="19" name="TextBox 18">
            <a:extLst>
              <a:ext uri="{FF2B5EF4-FFF2-40B4-BE49-F238E27FC236}">
                <a16:creationId xmlns:a16="http://schemas.microsoft.com/office/drawing/2014/main" id="{5D9E9C06-1023-1C43-8B2E-93FB465B2688}"/>
              </a:ext>
            </a:extLst>
          </p:cNvPr>
          <p:cNvSpPr txBox="1"/>
          <p:nvPr/>
        </p:nvSpPr>
        <p:spPr>
          <a:xfrm>
            <a:off x="0" y="6376149"/>
            <a:ext cx="91518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a:ea typeface="+mn-ea"/>
                <a:cs typeface="+mn-cs"/>
              </a:rPr>
              <a:t>Schuemie</a:t>
            </a:r>
            <a:r>
              <a:rPr kumimoji="0" lang="en-US" sz="1400" b="0" i="0" u="none" strike="noStrike" kern="1200" cap="none" spc="0" normalizeH="0" baseline="0" noProof="0" dirty="0">
                <a:ln>
                  <a:noFill/>
                </a:ln>
                <a:solidFill>
                  <a:prstClr val="black"/>
                </a:solidFill>
                <a:effectLst/>
                <a:uLnTx/>
                <a:uFillTx/>
                <a:latin typeface="Calibri"/>
                <a:ea typeface="+mn-ea"/>
                <a:cs typeface="+mn-cs"/>
              </a:rPr>
              <a:t>, M. J., Ryan, P. B.,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DuMouchel</a:t>
            </a:r>
            <a:r>
              <a:rPr kumimoji="0" lang="en-US" sz="1400" b="0" i="0" u="none" strike="noStrike" kern="1200" cap="none" spc="0" normalizeH="0" baseline="0" noProof="0" dirty="0">
                <a:ln>
                  <a:noFill/>
                </a:ln>
                <a:solidFill>
                  <a:prstClr val="black"/>
                </a:solidFill>
                <a:effectLst/>
                <a:uLnTx/>
                <a:uFillTx/>
                <a:latin typeface="Calibri"/>
                <a:ea typeface="+mn-ea"/>
                <a:cs typeface="+mn-cs"/>
              </a:rPr>
              <a:t>, W.,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Suchard</a:t>
            </a:r>
            <a:r>
              <a:rPr kumimoji="0" lang="en-US" sz="1400" b="0" i="0" u="none" strike="noStrike" kern="1200" cap="none" spc="0" normalizeH="0" baseline="0" noProof="0" dirty="0">
                <a:ln>
                  <a:noFill/>
                </a:ln>
                <a:solidFill>
                  <a:prstClr val="black"/>
                </a:solidFill>
                <a:effectLst/>
                <a:uLnTx/>
                <a:uFillTx/>
                <a:latin typeface="Calibri"/>
                <a:ea typeface="+mn-ea"/>
                <a:cs typeface="+mn-cs"/>
              </a:rPr>
              <a:t>, M. A., &amp; Madigan, D. (2013). Interpreting observational studies: why empirical calibration is needed to correct p-values. </a:t>
            </a:r>
            <a:r>
              <a:rPr kumimoji="0" lang="en-US" sz="1400" b="0" i="1" u="none" strike="noStrike" kern="1200" cap="none" spc="0" normalizeH="0" baseline="0" noProof="0" dirty="0">
                <a:ln>
                  <a:noFill/>
                </a:ln>
                <a:solidFill>
                  <a:prstClr val="black"/>
                </a:solidFill>
                <a:effectLst/>
                <a:uLnTx/>
                <a:uFillTx/>
                <a:latin typeface="Calibri"/>
                <a:ea typeface="+mn-ea"/>
                <a:cs typeface="+mn-cs"/>
              </a:rPr>
              <a:t>Statistics in Medicine</a:t>
            </a:r>
            <a:r>
              <a:rPr kumimoji="0" lang="en-US" sz="1400" b="0" i="0" u="none" strike="noStrike" kern="1200" cap="none" spc="0" normalizeH="0" baseline="0" noProof="0" dirty="0">
                <a:ln>
                  <a:noFill/>
                </a:ln>
                <a:solidFill>
                  <a:prstClr val="black"/>
                </a:solidFill>
                <a:effectLst/>
                <a:uLnTx/>
                <a:uFillTx/>
                <a:latin typeface="Calibri"/>
                <a:ea typeface="+mn-ea"/>
                <a:cs typeface="+mn-cs"/>
              </a:rPr>
              <a:t>, </a:t>
            </a:r>
            <a:r>
              <a:rPr kumimoji="0" lang="en-US" sz="1400" b="0" i="1" u="none" strike="noStrike" kern="1200" cap="none" spc="0" normalizeH="0" baseline="0" noProof="0" dirty="0">
                <a:ln>
                  <a:noFill/>
                </a:ln>
                <a:solidFill>
                  <a:prstClr val="black"/>
                </a:solidFill>
                <a:effectLst/>
                <a:uLnTx/>
                <a:uFillTx/>
                <a:latin typeface="Calibri"/>
                <a:ea typeface="+mn-ea"/>
                <a:cs typeface="+mn-cs"/>
              </a:rPr>
              <a:t>33</a:t>
            </a:r>
            <a:r>
              <a:rPr kumimoji="0" lang="en-US" sz="1400" b="0" i="0" u="none" strike="noStrike" kern="1200" cap="none" spc="0" normalizeH="0" baseline="0" noProof="0" dirty="0">
                <a:ln>
                  <a:noFill/>
                </a:ln>
                <a:solidFill>
                  <a:prstClr val="black"/>
                </a:solidFill>
                <a:effectLst/>
                <a:uLnTx/>
                <a:uFillTx/>
                <a:latin typeface="Calibri"/>
                <a:ea typeface="+mn-ea"/>
                <a:cs typeface="+mn-cs"/>
              </a:rPr>
              <a:t>(2), 209–218. http://</a:t>
            </a:r>
            <a:r>
              <a:rPr kumimoji="0" lang="en-US" sz="1400" b="0" i="0" u="none" strike="noStrike" kern="1200" cap="none" spc="0" normalizeH="0" baseline="0" noProof="0" dirty="0" err="1">
                <a:ln>
                  <a:noFill/>
                </a:ln>
                <a:solidFill>
                  <a:prstClr val="black"/>
                </a:solidFill>
                <a:effectLst/>
                <a:uLnTx/>
                <a:uFillTx/>
                <a:latin typeface="Calibri"/>
                <a:ea typeface="+mn-ea"/>
                <a:cs typeface="+mn-cs"/>
              </a:rPr>
              <a:t>doi.org</a:t>
            </a:r>
            <a:r>
              <a:rPr kumimoji="0" lang="en-US" sz="1400" b="0" i="0" u="none" strike="noStrike" kern="1200" cap="none" spc="0" normalizeH="0" baseline="0" noProof="0" dirty="0">
                <a:ln>
                  <a:noFill/>
                </a:ln>
                <a:solidFill>
                  <a:prstClr val="black"/>
                </a:solidFill>
                <a:effectLst/>
                <a:uLnTx/>
                <a:uFillTx/>
                <a:latin typeface="Calibri"/>
                <a:ea typeface="+mn-ea"/>
                <a:cs typeface="+mn-cs"/>
              </a:rPr>
              <a:t>/10.1002/sim.5925</a:t>
            </a:r>
          </a:p>
        </p:txBody>
      </p:sp>
    </p:spTree>
    <p:custDataLst>
      <p:tags r:id="rId1"/>
    </p:custDataLst>
    <p:extLst>
      <p:ext uri="{BB962C8B-B14F-4D97-AF65-F5344CB8AC3E}">
        <p14:creationId xmlns:p14="http://schemas.microsoft.com/office/powerpoint/2010/main" val="411722635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4" grpId="0" animBg="1"/>
      <p:bldP spid="3"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2"/>
            <a:ext cx="8229600" cy="3839900"/>
          </a:xfrm>
        </p:spPr>
        <p:txBody>
          <a:bodyPr/>
          <a:lstStyle/>
          <a:p>
            <a:pPr marL="0" indent="0" algn="ctr">
              <a:buNone/>
            </a:pPr>
            <a:r>
              <a:rPr lang="en-US" sz="3200" dirty="0"/>
              <a:t>Empirical c</a:t>
            </a:r>
            <a:r>
              <a:rPr lang="en-US" dirty="0"/>
              <a:t>alibration of confidence intervals is harder to do than the calibration of the p-value using negative controls, because it requires that you know the true value of the thing you are trying to estimate.</a:t>
            </a:r>
          </a:p>
          <a:p>
            <a:pPr marL="0" indent="0" algn="ctr">
              <a:buNone/>
            </a:pPr>
            <a:endParaRPr lang="en-US" dirty="0"/>
          </a:p>
          <a:p>
            <a:pPr marL="0" indent="0" algn="ctr">
              <a:buNone/>
            </a:pPr>
            <a:r>
              <a:rPr lang="en-US" dirty="0"/>
              <a:t>We are not going discuss this.</a:t>
            </a:r>
          </a:p>
        </p:txBody>
      </p:sp>
    </p:spTree>
    <p:extLst>
      <p:ext uri="{BB962C8B-B14F-4D97-AF65-F5344CB8AC3E}">
        <p14:creationId xmlns:p14="http://schemas.microsoft.com/office/powerpoint/2010/main" val="497341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890337"/>
            <a:ext cx="9144000" cy="4174958"/>
          </a:xfrm>
        </p:spPr>
        <p:txBody>
          <a:bodyPr>
            <a:normAutofit/>
          </a:bodyPr>
          <a:lstStyle/>
          <a:p>
            <a:pPr algn="ctr"/>
            <a:r>
              <a:rPr lang="en-US" sz="3600" dirty="0">
                <a:solidFill>
                  <a:schemeClr val="bg1"/>
                </a:solidFill>
              </a:rPr>
              <a:t>You are studying the impact a new device for mitral valve replacement vs. an older device. The outcome is 1-year readmissions for complications.</a:t>
            </a:r>
            <a:br>
              <a:rPr lang="en-US" sz="3600" dirty="0">
                <a:solidFill>
                  <a:schemeClr val="bg1"/>
                </a:solidFill>
              </a:rPr>
            </a:br>
            <a:br>
              <a:rPr lang="en-US" sz="3600" dirty="0">
                <a:solidFill>
                  <a:schemeClr val="bg1"/>
                </a:solidFill>
              </a:rPr>
            </a:br>
            <a:r>
              <a:rPr lang="en-US" sz="3600" dirty="0">
                <a:solidFill>
                  <a:schemeClr val="bg1"/>
                </a:solidFill>
              </a:rPr>
              <a:t>What do you think would make for a good negative control in this study?</a:t>
            </a:r>
          </a:p>
        </p:txBody>
      </p:sp>
    </p:spTree>
    <p:extLst>
      <p:ext uri="{BB962C8B-B14F-4D97-AF65-F5344CB8AC3E}">
        <p14:creationId xmlns:p14="http://schemas.microsoft.com/office/powerpoint/2010/main" val="3869313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Quick recap:</a:t>
            </a:r>
          </a:p>
        </p:txBody>
      </p:sp>
      <p:sp>
        <p:nvSpPr>
          <p:cNvPr id="3" name="Content Placeholder 2"/>
          <p:cNvSpPr>
            <a:spLocks noGrp="1"/>
          </p:cNvSpPr>
          <p:nvPr>
            <p:ph idx="1"/>
          </p:nvPr>
        </p:nvSpPr>
        <p:spPr>
          <a:xfrm>
            <a:off x="457200" y="1299991"/>
            <a:ext cx="8229600" cy="5089792"/>
          </a:xfrm>
        </p:spPr>
        <p:txBody>
          <a:bodyPr>
            <a:normAutofit fontScale="92500" lnSpcReduction="10000"/>
          </a:bodyPr>
          <a:lstStyle/>
          <a:p>
            <a:r>
              <a:rPr lang="en-US" sz="2800" dirty="0"/>
              <a:t>A </a:t>
            </a:r>
            <a:r>
              <a:rPr lang="en-US" sz="2800" b="1" dirty="0"/>
              <a:t>statistical model </a:t>
            </a:r>
            <a:r>
              <a:rPr lang="en-US" sz="2800" dirty="0"/>
              <a:t>defines a class of possible data-generating probability distributions</a:t>
            </a:r>
          </a:p>
          <a:p>
            <a:endParaRPr lang="en-US" sz="2800" dirty="0"/>
          </a:p>
          <a:p>
            <a:r>
              <a:rPr lang="en-US" sz="2800" b="1" dirty="0"/>
              <a:t>Model fitting</a:t>
            </a:r>
            <a:r>
              <a:rPr lang="en-US" sz="2800" dirty="0"/>
              <a:t> picks the distribution that’s most likely to have generated the data you see</a:t>
            </a:r>
          </a:p>
          <a:p>
            <a:endParaRPr lang="en-US" sz="2800" dirty="0"/>
          </a:p>
          <a:p>
            <a:r>
              <a:rPr lang="en-US" sz="2800" b="1" dirty="0"/>
              <a:t>Confidence intervals </a:t>
            </a:r>
            <a:r>
              <a:rPr lang="en-US" sz="2800" dirty="0"/>
              <a:t>and </a:t>
            </a:r>
            <a:r>
              <a:rPr lang="en-US" sz="2800" b="1" dirty="0"/>
              <a:t>hypothesis testing</a:t>
            </a:r>
            <a:r>
              <a:rPr lang="en-US" sz="2800" dirty="0"/>
              <a:t> are ways to quantify variation in our estimate that comes from the </a:t>
            </a:r>
            <a:r>
              <a:rPr lang="en-US" sz="2800" i="1" dirty="0"/>
              <a:t>randomness of sampling the data</a:t>
            </a:r>
          </a:p>
          <a:p>
            <a:endParaRPr lang="en-US" sz="2800" dirty="0"/>
          </a:p>
          <a:p>
            <a:r>
              <a:rPr lang="en-US" sz="2800" b="1" dirty="0"/>
              <a:t>With large samples, you get narrow confidence intervals and “significant” p-values for free.</a:t>
            </a:r>
            <a:endParaRPr lang="en-US" sz="2100" dirty="0"/>
          </a:p>
        </p:txBody>
      </p:sp>
    </p:spTree>
    <p:extLst>
      <p:ext uri="{BB962C8B-B14F-4D97-AF65-F5344CB8AC3E}">
        <p14:creationId xmlns:p14="http://schemas.microsoft.com/office/powerpoint/2010/main" val="10674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Choosing the right statistical model</a:t>
            </a:r>
          </a:p>
        </p:txBody>
      </p:sp>
      <p:sp>
        <p:nvSpPr>
          <p:cNvPr id="3" name="Text Placeholder 2">
            <a:extLst>
              <a:ext uri="{FF2B5EF4-FFF2-40B4-BE49-F238E27FC236}">
                <a16:creationId xmlns:a16="http://schemas.microsoft.com/office/drawing/2014/main" id="{8D9477B5-007B-EE4D-BB74-771EDE905E37}"/>
              </a:ext>
            </a:extLst>
          </p:cNvPr>
          <p:cNvSpPr>
            <a:spLocks noGrp="1"/>
          </p:cNvSpPr>
          <p:nvPr>
            <p:ph type="body" idx="1"/>
          </p:nvPr>
        </p:nvSpPr>
        <p:spPr>
          <a:xfrm>
            <a:off x="722313" y="3744914"/>
            <a:ext cx="7772400" cy="1216386"/>
          </a:xfrm>
        </p:spPr>
        <p:txBody>
          <a:bodyPr anchor="t"/>
          <a:lstStyle/>
          <a:p>
            <a:r>
              <a:rPr lang="en-US" dirty="0"/>
              <a:t>Remember: </a:t>
            </a:r>
          </a:p>
          <a:p>
            <a:pPr marL="342900" indent="-342900">
              <a:buFont typeface="Arial" panose="020B0604020202020204" pitchFamily="34" charset="0"/>
              <a:buChar char="•"/>
            </a:pPr>
            <a:r>
              <a:rPr lang="en-US" dirty="0"/>
              <a:t>A model is a set of assumptions about how the data are generated</a:t>
            </a:r>
          </a:p>
          <a:p>
            <a:pPr marL="342900" indent="-342900">
              <a:buFont typeface="Arial" panose="020B0604020202020204" pitchFamily="34" charset="0"/>
              <a:buChar char="•"/>
            </a:pPr>
            <a:r>
              <a:rPr lang="en-US" dirty="0"/>
              <a:t>We must pick the right </a:t>
            </a:r>
            <a:r>
              <a:rPr lang="en-US" i="1" dirty="0"/>
              <a:t>type</a:t>
            </a:r>
            <a:r>
              <a:rPr lang="en-US" dirty="0"/>
              <a:t> and </a:t>
            </a:r>
            <a:r>
              <a:rPr lang="en-US" i="1" dirty="0"/>
              <a:t>structure</a:t>
            </a:r>
          </a:p>
        </p:txBody>
      </p:sp>
    </p:spTree>
    <p:extLst>
      <p:ext uri="{BB962C8B-B14F-4D97-AF65-F5344CB8AC3E}">
        <p14:creationId xmlns:p14="http://schemas.microsoft.com/office/powerpoint/2010/main" val="2857174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D18BE-92E8-DC4A-D550-B38F9904E66C}"/>
              </a:ext>
            </a:extLst>
          </p:cNvPr>
          <p:cNvSpPr>
            <a:spLocks noGrp="1"/>
          </p:cNvSpPr>
          <p:nvPr>
            <p:ph type="title"/>
          </p:nvPr>
        </p:nvSpPr>
        <p:spPr>
          <a:xfrm>
            <a:off x="0" y="0"/>
            <a:ext cx="9144000" cy="1143000"/>
          </a:xfrm>
        </p:spPr>
        <p:txBody>
          <a:bodyPr/>
          <a:lstStyle/>
          <a:p>
            <a:r>
              <a:rPr lang="en-US" dirty="0"/>
              <a:t>From the assigned reading …</a:t>
            </a:r>
          </a:p>
        </p:txBody>
      </p:sp>
      <p:pic>
        <p:nvPicPr>
          <p:cNvPr id="3" name="Picture 2">
            <a:extLst>
              <a:ext uri="{FF2B5EF4-FFF2-40B4-BE49-F238E27FC236}">
                <a16:creationId xmlns:a16="http://schemas.microsoft.com/office/drawing/2014/main" id="{52927769-32B0-CB5E-6E7C-09EE71419AB4}"/>
              </a:ext>
            </a:extLst>
          </p:cNvPr>
          <p:cNvPicPr>
            <a:picLocks noChangeAspect="1"/>
          </p:cNvPicPr>
          <p:nvPr/>
        </p:nvPicPr>
        <p:blipFill>
          <a:blip r:embed="rId3"/>
          <a:stretch>
            <a:fillRect/>
          </a:stretch>
        </p:blipFill>
        <p:spPr>
          <a:xfrm>
            <a:off x="5041168" y="3407526"/>
            <a:ext cx="4102832" cy="3453363"/>
          </a:xfrm>
          <a:prstGeom prst="rect">
            <a:avLst/>
          </a:prstGeom>
        </p:spPr>
      </p:pic>
      <p:pic>
        <p:nvPicPr>
          <p:cNvPr id="4" name="Picture 3">
            <a:extLst>
              <a:ext uri="{FF2B5EF4-FFF2-40B4-BE49-F238E27FC236}">
                <a16:creationId xmlns:a16="http://schemas.microsoft.com/office/drawing/2014/main" id="{6D044A34-A314-E920-25AD-144B5C4CA60A}"/>
              </a:ext>
            </a:extLst>
          </p:cNvPr>
          <p:cNvPicPr>
            <a:picLocks noChangeAspect="1"/>
          </p:cNvPicPr>
          <p:nvPr/>
        </p:nvPicPr>
        <p:blipFill>
          <a:blip r:embed="rId4"/>
          <a:stretch>
            <a:fillRect/>
          </a:stretch>
        </p:blipFill>
        <p:spPr>
          <a:xfrm>
            <a:off x="0" y="1143001"/>
            <a:ext cx="5066680" cy="3172119"/>
          </a:xfrm>
          <a:prstGeom prst="rect">
            <a:avLst/>
          </a:prstGeom>
        </p:spPr>
      </p:pic>
      <p:cxnSp>
        <p:nvCxnSpPr>
          <p:cNvPr id="6" name="Elbow Connector 5">
            <a:extLst>
              <a:ext uri="{FF2B5EF4-FFF2-40B4-BE49-F238E27FC236}">
                <a16:creationId xmlns:a16="http://schemas.microsoft.com/office/drawing/2014/main" id="{455C911B-EB4C-36F0-42D5-6B0D34B82BEC}"/>
              </a:ext>
            </a:extLst>
          </p:cNvPr>
          <p:cNvCxnSpPr>
            <a:cxnSpLocks/>
          </p:cNvCxnSpPr>
          <p:nvPr/>
        </p:nvCxnSpPr>
        <p:spPr>
          <a:xfrm rot="16200000" flipH="1">
            <a:off x="2843175" y="2946953"/>
            <a:ext cx="829825" cy="356616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1" name="Elbow Connector 10">
            <a:extLst>
              <a:ext uri="{FF2B5EF4-FFF2-40B4-BE49-F238E27FC236}">
                <a16:creationId xmlns:a16="http://schemas.microsoft.com/office/drawing/2014/main" id="{49B6C95F-16D7-3189-0AB5-5590F8F2F9C1}"/>
              </a:ext>
            </a:extLst>
          </p:cNvPr>
          <p:cNvCxnSpPr>
            <a:cxnSpLocks/>
            <a:stCxn id="4" idx="3"/>
            <a:endCxn id="3" idx="0"/>
          </p:cNvCxnSpPr>
          <p:nvPr/>
        </p:nvCxnSpPr>
        <p:spPr>
          <a:xfrm>
            <a:off x="5066680" y="2729061"/>
            <a:ext cx="2926080" cy="67846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65739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noAutofit/>
          </a:bodyPr>
          <a:lstStyle/>
          <a:p>
            <a:pPr algn="ctr"/>
            <a:r>
              <a:rPr lang="en-US" sz="4000" dirty="0"/>
              <a:t>Choosing a model type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2010112"/>
              </p:ext>
            </p:extLst>
          </p:nvPr>
        </p:nvGraphicFramePr>
        <p:xfrm>
          <a:off x="1627320" y="1960245"/>
          <a:ext cx="5889360" cy="2937510"/>
        </p:xfrm>
        <a:graphic>
          <a:graphicData uri="http://schemas.openxmlformats.org/drawingml/2006/table">
            <a:tbl>
              <a:tblPr firstRow="1" bandRow="1">
                <a:tableStyleId>{5C22544A-7EE6-4342-B048-85BDC9FD1C3A}</a:tableStyleId>
              </a:tblPr>
              <a:tblGrid>
                <a:gridCol w="2495444">
                  <a:extLst>
                    <a:ext uri="{9D8B030D-6E8A-4147-A177-3AD203B41FA5}">
                      <a16:colId xmlns:a16="http://schemas.microsoft.com/office/drawing/2014/main" val="20000"/>
                    </a:ext>
                  </a:extLst>
                </a:gridCol>
                <a:gridCol w="3393916">
                  <a:extLst>
                    <a:ext uri="{9D8B030D-6E8A-4147-A177-3AD203B41FA5}">
                      <a16:colId xmlns:a16="http://schemas.microsoft.com/office/drawing/2014/main" val="20002"/>
                    </a:ext>
                  </a:extLst>
                </a:gridCol>
              </a:tblGrid>
              <a:tr h="55048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2400" dirty="0"/>
                        <a:t>Outcome</a:t>
                      </a:r>
                    </a:p>
                  </a:txBody>
                  <a:tcPr/>
                </a:tc>
                <a:tc>
                  <a:txBody>
                    <a:bodyPr/>
                    <a:lstStyle/>
                    <a:p>
                      <a:pPr algn="ctr"/>
                      <a:r>
                        <a:rPr lang="en-US" sz="2400" dirty="0"/>
                        <a:t>Model</a:t>
                      </a:r>
                    </a:p>
                  </a:txBody>
                  <a:tcPr/>
                </a:tc>
                <a:extLst>
                  <a:ext uri="{0D108BD9-81ED-4DB2-BD59-A6C34878D82A}">
                    <a16:rowId xmlns:a16="http://schemas.microsoft.com/office/drawing/2014/main" val="10000"/>
                  </a:ext>
                </a:extLst>
              </a:tr>
              <a:tr h="633294">
                <a:tc>
                  <a:txBody>
                    <a:bodyPr/>
                    <a:lstStyle/>
                    <a:p>
                      <a:r>
                        <a:rPr lang="en-US" sz="2400" b="1" dirty="0"/>
                        <a:t>Continuous</a:t>
                      </a:r>
                    </a:p>
                  </a:txBody>
                  <a:tcPr anchor="ctr"/>
                </a:tc>
                <a:tc>
                  <a:txBody>
                    <a:bodyPr/>
                    <a:lstStyle/>
                    <a:p>
                      <a:pPr marL="285750" indent="-285750">
                        <a:buFont typeface="Arial" charset="0"/>
                        <a:buChar char="•"/>
                      </a:pPr>
                      <a:r>
                        <a:rPr lang="en-US" sz="2400" dirty="0"/>
                        <a:t>Linear regression</a:t>
                      </a:r>
                    </a:p>
                  </a:txBody>
                  <a:tcPr/>
                </a:tc>
                <a:extLst>
                  <a:ext uri="{0D108BD9-81ED-4DB2-BD59-A6C34878D82A}">
                    <a16:rowId xmlns:a16="http://schemas.microsoft.com/office/drawing/2014/main" val="10002"/>
                  </a:ext>
                </a:extLst>
              </a:tr>
              <a:tr h="633294">
                <a:tc>
                  <a:txBody>
                    <a:bodyPr/>
                    <a:lstStyle/>
                    <a:p>
                      <a:r>
                        <a:rPr lang="en-US" sz="2400" b="1" dirty="0"/>
                        <a:t>Categorical</a:t>
                      </a:r>
                    </a:p>
                  </a:txBody>
                  <a:tcPr anchor="ctr"/>
                </a:tc>
                <a:tc>
                  <a:txBody>
                    <a:bodyPr/>
                    <a:lstStyle/>
                    <a:p>
                      <a:pPr marL="285750" indent="-285750">
                        <a:buFont typeface="Arial" charset="0"/>
                        <a:buChar char="•"/>
                      </a:pPr>
                      <a:r>
                        <a:rPr lang="en-US" sz="2400" baseline="0" dirty="0"/>
                        <a:t>logistic regression</a:t>
                      </a:r>
                      <a:endParaRPr lang="en-US" sz="2400" dirty="0"/>
                    </a:p>
                  </a:txBody>
                  <a:tcPr/>
                </a:tc>
                <a:extLst>
                  <a:ext uri="{0D108BD9-81ED-4DB2-BD59-A6C34878D82A}">
                    <a16:rowId xmlns:a16="http://schemas.microsoft.com/office/drawing/2014/main" val="10003"/>
                  </a:ext>
                </a:extLst>
              </a:tr>
              <a:tr h="1120442">
                <a:tc>
                  <a:txBody>
                    <a:bodyPr/>
                    <a:lstStyle/>
                    <a:p>
                      <a:r>
                        <a:rPr lang="en-US" sz="2400" b="1" dirty="0"/>
                        <a:t>Time-to-event</a:t>
                      </a:r>
                    </a:p>
                  </a:txBody>
                  <a:tcPr anchor="ctr"/>
                </a:tc>
                <a:tc>
                  <a:txBody>
                    <a:bodyPr/>
                    <a:lstStyle/>
                    <a:p>
                      <a:pPr marL="285750" indent="-285750">
                        <a:buFont typeface="Arial" charset="0"/>
                        <a:buChar char="•"/>
                      </a:pPr>
                      <a:r>
                        <a:rPr lang="en-US" sz="2400" dirty="0"/>
                        <a:t>Cox proportional hazards regression</a:t>
                      </a:r>
                    </a:p>
                  </a:txBody>
                  <a:tcPr/>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DB9A2415-D0F9-C94E-856B-6FCD9731CDF2}"/>
              </a:ext>
            </a:extLst>
          </p:cNvPr>
          <p:cNvSpPr/>
          <p:nvPr/>
        </p:nvSpPr>
        <p:spPr>
          <a:xfrm>
            <a:off x="2286000" y="5253335"/>
            <a:ext cx="4572000" cy="923330"/>
          </a:xfrm>
          <a:prstGeom prst="rect">
            <a:avLst/>
          </a:prstGeom>
        </p:spPr>
        <p:txBody>
          <a:bodyPr>
            <a:spAutoFit/>
          </a:bodyPr>
          <a:lstStyle/>
          <a:p>
            <a:pPr algn="ctr"/>
            <a:r>
              <a:rPr lang="en-US" dirty="0">
                <a:solidFill>
                  <a:srgbClr val="000000"/>
                </a:solidFill>
                <a:latin typeface="Arial" panose="020B0604020202020204" pitchFamily="34" charset="0"/>
              </a:rPr>
              <a:t>Associative Analyses lectures (10, 11, 12) from 2017 go into a lot more detail. Links on the last slide in this lecture.</a:t>
            </a:r>
          </a:p>
        </p:txBody>
      </p:sp>
    </p:spTree>
    <p:extLst>
      <p:ext uri="{BB962C8B-B14F-4D97-AF65-F5344CB8AC3E}">
        <p14:creationId xmlns:p14="http://schemas.microsoft.com/office/powerpoint/2010/main" val="1204555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62552" y="333078"/>
            <a:ext cx="8618899" cy="981247"/>
          </a:xfrm>
        </p:spPr>
        <p:txBody>
          <a:bodyPr>
            <a:noAutofit/>
          </a:bodyPr>
          <a:lstStyle/>
          <a:p>
            <a:pPr marL="0" indent="0">
              <a:buNone/>
            </a:pPr>
            <a:r>
              <a:rPr lang="en-US" sz="4000" dirty="0">
                <a:solidFill>
                  <a:schemeClr val="bg1"/>
                </a:solidFill>
              </a:rPr>
              <a:t>Choosing (selecting) the model structure</a:t>
            </a:r>
          </a:p>
        </p:txBody>
      </p:sp>
      <p:pic>
        <p:nvPicPr>
          <p:cNvPr id="7" name="Picture 6"/>
          <p:cNvPicPr>
            <a:picLocks noChangeAspect="1"/>
          </p:cNvPicPr>
          <p:nvPr/>
        </p:nvPicPr>
        <p:blipFill>
          <a:blip r:embed="rId3"/>
          <a:stretch>
            <a:fillRect/>
          </a:stretch>
        </p:blipFill>
        <p:spPr>
          <a:xfrm>
            <a:off x="1057982" y="2337539"/>
            <a:ext cx="4596732" cy="410772"/>
          </a:xfrm>
          <a:prstGeom prst="rect">
            <a:avLst/>
          </a:prstGeom>
        </p:spPr>
      </p:pic>
      <p:sp>
        <p:nvSpPr>
          <p:cNvPr id="9" name="TextBox 8"/>
          <p:cNvSpPr txBox="1"/>
          <p:nvPr/>
        </p:nvSpPr>
        <p:spPr>
          <a:xfrm>
            <a:off x="481263" y="2161408"/>
            <a:ext cx="476412" cy="1318181"/>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10" name="Content Placeholder 2"/>
          <p:cNvSpPr txBox="1">
            <a:spLocks/>
          </p:cNvSpPr>
          <p:nvPr/>
        </p:nvSpPr>
        <p:spPr>
          <a:xfrm>
            <a:off x="499310" y="4057287"/>
            <a:ext cx="8145379" cy="10400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You’re interested in β</a:t>
            </a:r>
            <a:r>
              <a:rPr kumimoji="0" lang="en-US" sz="2800" b="0" i="0" u="none" strike="noStrike" kern="1200" cap="none" spc="0" normalizeH="0" baseline="-25000" noProof="0" dirty="0">
                <a:ln>
                  <a:noFill/>
                </a:ln>
                <a:solidFill>
                  <a:prstClr val="white"/>
                </a:solidFill>
                <a:effectLst/>
                <a:uLnTx/>
                <a:uFillTx/>
                <a:latin typeface="Calibri"/>
                <a:ea typeface="+mn-ea"/>
                <a:cs typeface="+mn-cs"/>
              </a:rPr>
              <a:t>1</a:t>
            </a:r>
            <a:r>
              <a:rPr kumimoji="0" lang="en-US" sz="2800" b="0" i="0" u="none" strike="noStrike" kern="1200" cap="none" spc="0" normalizeH="0" baseline="0" noProof="0" dirty="0">
                <a:ln>
                  <a:noFill/>
                </a:ln>
                <a:solidFill>
                  <a:prstClr val="white"/>
                </a:solidFill>
                <a:effectLst/>
                <a:uLnTx/>
                <a:uFillTx/>
                <a:latin typeface="Calibri"/>
                <a:ea typeface="+mn-ea"/>
                <a:cs typeface="+mn-cs"/>
              </a:rPr>
              <a:t>. The two models give different estimates and confidence intervals. What do you do?</a:t>
            </a:r>
          </a:p>
        </p:txBody>
      </p:sp>
      <p:pic>
        <p:nvPicPr>
          <p:cNvPr id="11" name="Picture 10"/>
          <p:cNvPicPr>
            <a:picLocks noChangeAspect="1"/>
          </p:cNvPicPr>
          <p:nvPr/>
        </p:nvPicPr>
        <p:blipFill>
          <a:blip r:embed="rId4"/>
          <a:stretch>
            <a:fillRect/>
          </a:stretch>
        </p:blipFill>
        <p:spPr>
          <a:xfrm>
            <a:off x="1057982" y="2977548"/>
            <a:ext cx="7230851" cy="415122"/>
          </a:xfrm>
          <a:prstGeom prst="rect">
            <a:avLst/>
          </a:prstGeom>
        </p:spPr>
      </p:pic>
      <p:sp>
        <p:nvSpPr>
          <p:cNvPr id="12" name="Content Placeholder 2"/>
          <p:cNvSpPr txBox="1">
            <a:spLocks/>
          </p:cNvSpPr>
          <p:nvPr/>
        </p:nvSpPr>
        <p:spPr>
          <a:xfrm>
            <a:off x="600717" y="5491273"/>
            <a:ext cx="8230462" cy="7049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1" u="none" strike="noStrike" kern="1200" cap="none" spc="0" normalizeH="0" baseline="0" noProof="0" dirty="0">
                <a:ln>
                  <a:noFill/>
                </a:ln>
                <a:solidFill>
                  <a:prstClr val="white"/>
                </a:solidFill>
                <a:effectLst/>
                <a:uLnTx/>
                <a:uFillTx/>
                <a:latin typeface="Calibri"/>
                <a:ea typeface="+mn-ea"/>
                <a:cs typeface="+mn-cs"/>
              </a:rPr>
              <a:t>Quietly write down any strategies you think of</a:t>
            </a:r>
          </a:p>
        </p:txBody>
      </p:sp>
      <p:sp>
        <p:nvSpPr>
          <p:cNvPr id="2" name="Rectangle 1">
            <a:extLst>
              <a:ext uri="{FF2B5EF4-FFF2-40B4-BE49-F238E27FC236}">
                <a16:creationId xmlns:a16="http://schemas.microsoft.com/office/drawing/2014/main" id="{BE3D9556-791B-6D44-8B82-C7A209481300}"/>
              </a:ext>
            </a:extLst>
          </p:cNvPr>
          <p:cNvSpPr/>
          <p:nvPr/>
        </p:nvSpPr>
        <p:spPr>
          <a:xfrm>
            <a:off x="517358" y="1638188"/>
            <a:ext cx="7988968" cy="523220"/>
          </a:xfrm>
          <a:prstGeom prst="rect">
            <a:avLst/>
          </a:prstGeom>
        </p:spPr>
        <p:txBody>
          <a:bodyPr wrap="square">
            <a:spAutoFit/>
          </a:bodyPr>
          <a:lstStyle/>
          <a:p>
            <a:r>
              <a:rPr lang="en-US" sz="2800" dirty="0">
                <a:solidFill>
                  <a:schemeClr val="bg1"/>
                </a:solidFill>
              </a:rPr>
              <a:t>You have data (Y, X</a:t>
            </a:r>
            <a:r>
              <a:rPr lang="en-US" sz="2800" baseline="-25000" dirty="0">
                <a:solidFill>
                  <a:schemeClr val="bg1"/>
                </a:solidFill>
              </a:rPr>
              <a:t>1</a:t>
            </a:r>
            <a:r>
              <a:rPr lang="en-US" sz="2800" dirty="0">
                <a:solidFill>
                  <a:schemeClr val="bg1"/>
                </a:solidFill>
              </a:rPr>
              <a:t>, X</a:t>
            </a:r>
            <a:r>
              <a:rPr lang="en-US" sz="2800" baseline="-25000" dirty="0">
                <a:solidFill>
                  <a:schemeClr val="bg1"/>
                </a:solidFill>
              </a:rPr>
              <a:t>2</a:t>
            </a:r>
            <a:r>
              <a:rPr lang="en-US" sz="2800" dirty="0">
                <a:solidFill>
                  <a:schemeClr val="bg1"/>
                </a:solidFill>
              </a:rPr>
              <a:t>) and fit two models:</a:t>
            </a:r>
          </a:p>
        </p:txBody>
      </p:sp>
    </p:spTree>
    <p:extLst>
      <p:ext uri="{BB962C8B-B14F-4D97-AF65-F5344CB8AC3E}">
        <p14:creationId xmlns:p14="http://schemas.microsoft.com/office/powerpoint/2010/main" val="392090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sz="3600" dirty="0"/>
              <a:t>Comparing Likelihoods or “Goodness of Fit”</a:t>
            </a:r>
            <a:endParaRPr lang="en-US" sz="3600" i="1" dirty="0"/>
          </a:p>
        </p:txBody>
      </p:sp>
      <p:sp>
        <p:nvSpPr>
          <p:cNvPr id="3" name="Content Placeholder 2"/>
          <p:cNvSpPr>
            <a:spLocks noGrp="1"/>
          </p:cNvSpPr>
          <p:nvPr>
            <p:ph idx="1"/>
          </p:nvPr>
        </p:nvSpPr>
        <p:spPr>
          <a:xfrm>
            <a:off x="601579" y="1010655"/>
            <a:ext cx="8145379" cy="2887576"/>
          </a:xfrm>
        </p:spPr>
        <p:txBody>
          <a:bodyPr>
            <a:normAutofit/>
          </a:bodyPr>
          <a:lstStyle/>
          <a:p>
            <a:r>
              <a:rPr lang="en-US" sz="2800" dirty="0"/>
              <a:t>Models are fit by maximizing a likelihood.</a:t>
            </a:r>
          </a:p>
          <a:p>
            <a:r>
              <a:rPr lang="en-US" sz="2800" dirty="0"/>
              <a:t>We can compare the likelihood of the data given each model and pick the best.</a:t>
            </a:r>
          </a:p>
          <a:p>
            <a:r>
              <a:rPr lang="en-US" sz="2800" dirty="0"/>
              <a:t>Examples : </a:t>
            </a:r>
          </a:p>
          <a:p>
            <a:pPr lvl="1"/>
            <a:r>
              <a:rPr lang="en-US" sz="2400" dirty="0"/>
              <a:t>Compare R</a:t>
            </a:r>
            <a:r>
              <a:rPr lang="en-US" sz="2400" baseline="30000" dirty="0"/>
              <a:t>2 </a:t>
            </a:r>
            <a:r>
              <a:rPr lang="en-US" sz="2400" dirty="0"/>
              <a:t>(proportion of variance explained)</a:t>
            </a:r>
          </a:p>
          <a:p>
            <a:pPr lvl="1"/>
            <a:endParaRPr lang="en-US" sz="2400" dirty="0"/>
          </a:p>
        </p:txBody>
      </p:sp>
      <p:pic>
        <p:nvPicPr>
          <p:cNvPr id="4" name="Picture 3"/>
          <p:cNvPicPr>
            <a:picLocks noChangeAspect="1"/>
          </p:cNvPicPr>
          <p:nvPr/>
        </p:nvPicPr>
        <p:blipFill>
          <a:blip r:embed="rId3"/>
          <a:stretch>
            <a:fillRect/>
          </a:stretch>
        </p:blipFill>
        <p:spPr>
          <a:xfrm>
            <a:off x="1162050" y="3741632"/>
            <a:ext cx="6819900" cy="2463800"/>
          </a:xfrm>
          <a:prstGeom prst="rect">
            <a:avLst/>
          </a:prstGeom>
        </p:spPr>
      </p:pic>
    </p:spTree>
    <p:extLst>
      <p:ext uri="{BB962C8B-B14F-4D97-AF65-F5344CB8AC3E}">
        <p14:creationId xmlns:p14="http://schemas.microsoft.com/office/powerpoint/2010/main" val="1875579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sz="3600" dirty="0"/>
              <a:t>Problem: you can always improve your fit by adding more parameters or complexity to your model (</a:t>
            </a:r>
            <a:r>
              <a:rPr lang="en-US" sz="3600" i="1" dirty="0"/>
              <a:t>overfitting)</a:t>
            </a:r>
          </a:p>
        </p:txBody>
      </p:sp>
      <p:pic>
        <p:nvPicPr>
          <p:cNvPr id="5" name="Picture 4"/>
          <p:cNvPicPr>
            <a:picLocks noChangeAspect="1"/>
          </p:cNvPicPr>
          <p:nvPr/>
        </p:nvPicPr>
        <p:blipFill>
          <a:blip r:embed="rId3"/>
          <a:stretch>
            <a:fillRect/>
          </a:stretch>
        </p:blipFill>
        <p:spPr>
          <a:xfrm>
            <a:off x="0" y="2301469"/>
            <a:ext cx="9144000" cy="3265714"/>
          </a:xfrm>
          <a:prstGeom prst="rect">
            <a:avLst/>
          </a:prstGeom>
        </p:spPr>
      </p:pic>
    </p:spTree>
    <p:extLst>
      <p:ext uri="{BB962C8B-B14F-4D97-AF65-F5344CB8AC3E}">
        <p14:creationId xmlns:p14="http://schemas.microsoft.com/office/powerpoint/2010/main" val="727007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055D-2FCB-A545-84BF-59BC1708878F}"/>
              </a:ext>
            </a:extLst>
          </p:cNvPr>
          <p:cNvSpPr>
            <a:spLocks noGrp="1"/>
          </p:cNvSpPr>
          <p:nvPr>
            <p:ph type="title"/>
          </p:nvPr>
        </p:nvSpPr>
        <p:spPr>
          <a:xfrm>
            <a:off x="0" y="0"/>
            <a:ext cx="9144000" cy="1143000"/>
          </a:xfrm>
        </p:spPr>
        <p:txBody>
          <a:bodyPr>
            <a:normAutofit fontScale="90000"/>
          </a:bodyPr>
          <a:lstStyle/>
          <a:p>
            <a:r>
              <a:rPr lang="en-US" dirty="0"/>
              <a:t>What we want is an estimate of error on new data</a:t>
            </a:r>
          </a:p>
        </p:txBody>
      </p:sp>
      <p:sp>
        <p:nvSpPr>
          <p:cNvPr id="3" name="Content Placeholder 2">
            <a:extLst>
              <a:ext uri="{FF2B5EF4-FFF2-40B4-BE49-F238E27FC236}">
                <a16:creationId xmlns:a16="http://schemas.microsoft.com/office/drawing/2014/main" id="{B81A7D13-C9F7-024F-846B-8A9CE84BBE51}"/>
              </a:ext>
            </a:extLst>
          </p:cNvPr>
          <p:cNvSpPr>
            <a:spLocks noGrp="1"/>
          </p:cNvSpPr>
          <p:nvPr>
            <p:ph idx="1"/>
          </p:nvPr>
        </p:nvSpPr>
        <p:spPr/>
        <p:txBody>
          <a:bodyPr>
            <a:normAutofit/>
          </a:bodyPr>
          <a:lstStyle/>
          <a:p>
            <a:r>
              <a:rPr lang="en-US" dirty="0">
                <a:solidFill>
                  <a:prstClr val="black"/>
                </a:solidFill>
              </a:rPr>
              <a:t>Penalize the complexity of the model</a:t>
            </a:r>
          </a:p>
          <a:p>
            <a:r>
              <a:rPr lang="en-US" dirty="0"/>
              <a:t>Use </a:t>
            </a:r>
            <a:r>
              <a:rPr lang="en-US" i="1" dirty="0"/>
              <a:t>another dataset</a:t>
            </a:r>
            <a:r>
              <a:rPr lang="en-US" dirty="0"/>
              <a:t> and compute the </a:t>
            </a:r>
            <a:r>
              <a:rPr lang="en-US" i="1" dirty="0"/>
              <a:t>likelihood of that data </a:t>
            </a:r>
            <a:r>
              <a:rPr lang="en-US" dirty="0"/>
              <a:t>given each model</a:t>
            </a:r>
          </a:p>
          <a:p>
            <a:pPr lvl="1"/>
            <a:r>
              <a:rPr lang="en-US" dirty="0"/>
              <a:t>Get another sample from the same data-generating process as the training data</a:t>
            </a:r>
          </a:p>
          <a:p>
            <a:pPr lvl="1"/>
            <a:r>
              <a:rPr lang="en-US" dirty="0"/>
              <a:t>Beware: Such model selection breaks inference and confidence intervals are no longer valid.</a:t>
            </a:r>
          </a:p>
        </p:txBody>
      </p:sp>
    </p:spTree>
    <p:extLst>
      <p:ext uri="{BB962C8B-B14F-4D97-AF65-F5344CB8AC3E}">
        <p14:creationId xmlns:p14="http://schemas.microsoft.com/office/powerpoint/2010/main" val="1732651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03DB0-5240-604E-A21E-FCB46D535674}"/>
              </a:ext>
            </a:extLst>
          </p:cNvPr>
          <p:cNvSpPr>
            <a:spLocks noGrp="1"/>
          </p:cNvSpPr>
          <p:nvPr>
            <p:ph type="title"/>
          </p:nvPr>
        </p:nvSpPr>
        <p:spPr/>
        <p:txBody>
          <a:bodyPr/>
          <a:lstStyle/>
          <a:p>
            <a:r>
              <a:rPr lang="en-US" dirty="0"/>
              <a:t>Optional videos: In depth material</a:t>
            </a:r>
          </a:p>
        </p:txBody>
      </p:sp>
      <p:sp>
        <p:nvSpPr>
          <p:cNvPr id="3" name="Content Placeholder 2">
            <a:extLst>
              <a:ext uri="{FF2B5EF4-FFF2-40B4-BE49-F238E27FC236}">
                <a16:creationId xmlns:a16="http://schemas.microsoft.com/office/drawing/2014/main" id="{DFF7E539-6FF9-BD4C-9BCC-DBB83D8A709B}"/>
              </a:ext>
            </a:extLst>
          </p:cNvPr>
          <p:cNvSpPr>
            <a:spLocks noGrp="1"/>
          </p:cNvSpPr>
          <p:nvPr>
            <p:ph idx="1"/>
          </p:nvPr>
        </p:nvSpPr>
        <p:spPr/>
        <p:txBody>
          <a:bodyPr>
            <a:normAutofit fontScale="77500" lnSpcReduction="20000"/>
          </a:bodyPr>
          <a:lstStyle/>
          <a:p>
            <a:r>
              <a:rPr lang="en-US" dirty="0"/>
              <a:t>Associative Analyses lectures from 2017</a:t>
            </a:r>
          </a:p>
          <a:p>
            <a:pPr marL="971550" lvl="1" indent="-514350">
              <a:buFont typeface="+mj-lt"/>
              <a:buAutoNum type="arabicPeriod"/>
            </a:pPr>
            <a:r>
              <a:rPr lang="en-US" dirty="0"/>
              <a:t>https://</a:t>
            </a:r>
            <a:r>
              <a:rPr lang="en-US" dirty="0" err="1"/>
              <a:t>tinyurl.com</a:t>
            </a:r>
            <a:r>
              <a:rPr lang="en-US" dirty="0"/>
              <a:t>/2017-L10</a:t>
            </a:r>
          </a:p>
          <a:p>
            <a:pPr marL="1371600" lvl="2" indent="-398463"/>
            <a:r>
              <a:rPr lang="en-US" dirty="0"/>
              <a:t>What is a model</a:t>
            </a:r>
          </a:p>
          <a:p>
            <a:pPr marL="1371600" lvl="2" indent="-398463"/>
            <a:r>
              <a:rPr lang="en-US" dirty="0"/>
              <a:t>Fitting models</a:t>
            </a:r>
          </a:p>
          <a:p>
            <a:pPr marL="1371600" lvl="2" indent="-398463"/>
            <a:r>
              <a:rPr lang="en-US" dirty="0"/>
              <a:t>How precise are our estimates?</a:t>
            </a:r>
          </a:p>
          <a:p>
            <a:pPr marL="1371600" lvl="2" indent="-398463"/>
            <a:r>
              <a:rPr lang="en-US" dirty="0"/>
              <a:t>Hypothesis tests</a:t>
            </a:r>
          </a:p>
          <a:p>
            <a:pPr marL="971550" lvl="1" indent="-514350">
              <a:buFont typeface="+mj-lt"/>
              <a:buAutoNum type="arabicPeriod"/>
            </a:pPr>
            <a:r>
              <a:rPr lang="en-US" dirty="0"/>
              <a:t>https://</a:t>
            </a:r>
            <a:r>
              <a:rPr lang="en-US" dirty="0" err="1"/>
              <a:t>tinyurl.com</a:t>
            </a:r>
            <a:r>
              <a:rPr lang="en-US" dirty="0"/>
              <a:t>/2017-L11</a:t>
            </a:r>
          </a:p>
          <a:p>
            <a:pPr marL="1371600" lvl="2" indent="-398463"/>
            <a:r>
              <a:rPr lang="en-US" dirty="0"/>
              <a:t>Choosing a Statistical Model</a:t>
            </a:r>
          </a:p>
          <a:p>
            <a:pPr marL="1371600" lvl="2" indent="-398463"/>
            <a:r>
              <a:rPr lang="en-US" dirty="0"/>
              <a:t>Models for Correlated Observations</a:t>
            </a:r>
          </a:p>
          <a:p>
            <a:pPr marL="1371600" lvl="2" indent="-398463"/>
            <a:r>
              <a:rPr lang="en-US" dirty="0"/>
              <a:t>Multiple Hypothesis Testing</a:t>
            </a:r>
          </a:p>
          <a:p>
            <a:pPr marL="971550" lvl="1" indent="-514350">
              <a:buFont typeface="+mj-lt"/>
              <a:buAutoNum type="arabicPeriod"/>
            </a:pPr>
            <a:r>
              <a:rPr lang="en-US" dirty="0"/>
              <a:t>https://</a:t>
            </a:r>
            <a:r>
              <a:rPr lang="en-US" dirty="0" err="1"/>
              <a:t>tinyurl.com</a:t>
            </a:r>
            <a:r>
              <a:rPr lang="en-US" dirty="0"/>
              <a:t>/2017-L12</a:t>
            </a:r>
          </a:p>
          <a:p>
            <a:pPr marL="1371600" lvl="2" indent="-398463"/>
            <a:r>
              <a:rPr lang="en-US" dirty="0"/>
              <a:t>Model Selection</a:t>
            </a:r>
          </a:p>
          <a:p>
            <a:pPr marL="1371600" lvl="2" indent="-398463"/>
            <a:r>
              <a:rPr lang="en-US" dirty="0"/>
              <a:t>Empirical Calibration</a:t>
            </a:r>
          </a:p>
          <a:p>
            <a:pPr marL="344488" indent="-287338"/>
            <a:r>
              <a:rPr lang="en-US" dirty="0" err="1"/>
              <a:t>Jupyter</a:t>
            </a:r>
            <a:r>
              <a:rPr lang="en-US" dirty="0"/>
              <a:t> notebooks to illustrate the concepts</a:t>
            </a:r>
          </a:p>
          <a:p>
            <a:pPr marL="0" indent="0">
              <a:buNone/>
            </a:pPr>
            <a:endParaRPr lang="en-US" dirty="0"/>
          </a:p>
        </p:txBody>
      </p:sp>
    </p:spTree>
    <p:extLst>
      <p:ext uri="{BB962C8B-B14F-4D97-AF65-F5344CB8AC3E}">
        <p14:creationId xmlns:p14="http://schemas.microsoft.com/office/powerpoint/2010/main" val="601708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pPr algn="ctr"/>
            <a:r>
              <a:rPr lang="en-US" sz="4000" dirty="0"/>
              <a:t>Self-study:</a:t>
            </a:r>
            <a:br>
              <a:rPr lang="en-US" sz="4000" dirty="0"/>
            </a:br>
            <a:r>
              <a:rPr lang="en-US" sz="4000" dirty="0"/>
              <a:t>Multiple Hypothesis testing</a:t>
            </a:r>
          </a:p>
        </p:txBody>
      </p:sp>
    </p:spTree>
    <p:extLst>
      <p:ext uri="{BB962C8B-B14F-4D97-AF65-F5344CB8AC3E}">
        <p14:creationId xmlns:p14="http://schemas.microsoft.com/office/powerpoint/2010/main" val="1827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87" b="79056"/>
          <a:stretch/>
        </p:blipFill>
        <p:spPr>
          <a:xfrm>
            <a:off x="457200" y="1143000"/>
            <a:ext cx="5249153" cy="3077029"/>
          </a:xfrm>
          <a:prstGeom prst="rect">
            <a:avLst/>
          </a:prstGeom>
        </p:spPr>
      </p:pic>
      <p:pic>
        <p:nvPicPr>
          <p:cNvPr id="3" name="Picture 2">
            <a:extLst>
              <a:ext uri="{FF2B5EF4-FFF2-40B4-BE49-F238E27FC236}">
                <a16:creationId xmlns:a16="http://schemas.microsoft.com/office/drawing/2014/main" id="{B5ABA73D-9083-644E-A8D6-B8C9C8D9E0C0}"/>
              </a:ext>
            </a:extLst>
          </p:cNvPr>
          <p:cNvPicPr>
            <a:picLocks noChangeAspect="1"/>
          </p:cNvPicPr>
          <p:nvPr/>
        </p:nvPicPr>
        <p:blipFill>
          <a:blip r:embed="rId3"/>
          <a:stretch>
            <a:fillRect/>
          </a:stretch>
        </p:blipFill>
        <p:spPr>
          <a:xfrm>
            <a:off x="3302001" y="2573502"/>
            <a:ext cx="5549950" cy="4080845"/>
          </a:xfrm>
          <a:prstGeom prst="rect">
            <a:avLst/>
          </a:prstGeom>
        </p:spPr>
      </p:pic>
      <p:sp>
        <p:nvSpPr>
          <p:cNvPr id="2" name="Rectangle 1">
            <a:extLst>
              <a:ext uri="{FF2B5EF4-FFF2-40B4-BE49-F238E27FC236}">
                <a16:creationId xmlns:a16="http://schemas.microsoft.com/office/drawing/2014/main" id="{554A44C2-19DA-3A48-AB4A-90CA735B5740}"/>
              </a:ext>
            </a:extLst>
          </p:cNvPr>
          <p:cNvSpPr/>
          <p:nvPr/>
        </p:nvSpPr>
        <p:spPr>
          <a:xfrm>
            <a:off x="6647544" y="2588016"/>
            <a:ext cx="1095828" cy="2005755"/>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itle 4">
            <a:extLst>
              <a:ext uri="{FF2B5EF4-FFF2-40B4-BE49-F238E27FC236}">
                <a16:creationId xmlns:a16="http://schemas.microsoft.com/office/drawing/2014/main" id="{6FE6DD1C-67A4-974D-83CD-BA15072B83E1}"/>
              </a:ext>
            </a:extLst>
          </p:cNvPr>
          <p:cNvSpPr>
            <a:spLocks noGrp="1"/>
          </p:cNvSpPr>
          <p:nvPr>
            <p:ph type="title"/>
          </p:nvPr>
        </p:nvSpPr>
        <p:spPr/>
        <p:txBody>
          <a:bodyPr/>
          <a:lstStyle/>
          <a:p>
            <a:r>
              <a:rPr lang="en-US" dirty="0"/>
              <a:t>Multiple Hypothesis Testing</a:t>
            </a:r>
          </a:p>
        </p:txBody>
      </p:sp>
    </p:spTree>
    <p:extLst>
      <p:ext uri="{BB962C8B-B14F-4D97-AF65-F5344CB8AC3E}">
        <p14:creationId xmlns:p14="http://schemas.microsoft.com/office/powerpoint/2010/main" val="76088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3011" t="75014" r="22194" b="41"/>
          <a:stretch/>
        </p:blipFill>
        <p:spPr>
          <a:xfrm>
            <a:off x="312056" y="739095"/>
            <a:ext cx="4259944" cy="5379810"/>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EE1CB2-FCE7-5344-B268-C88A4544A793}"/>
                  </a:ext>
                </a:extLst>
              </p:cNvPr>
              <p:cNvSpPr>
                <a:spLocks noGrp="1"/>
              </p:cNvSpPr>
              <p:nvPr>
                <p:ph idx="1"/>
              </p:nvPr>
            </p:nvSpPr>
            <p:spPr>
              <a:xfrm>
                <a:off x="5138056" y="1600202"/>
                <a:ext cx="3548743" cy="3295890"/>
              </a:xfrm>
            </p:spPr>
            <p:txBody>
              <a:bodyPr>
                <a:normAutofit/>
              </a:bodyPr>
              <a:lstStyle/>
              <a:p>
                <a:pPr marL="0" indent="0">
                  <a:buNone/>
                </a:pPr>
                <a:r>
                  <a:rPr lang="en-US" sz="2400" dirty="0">
                    <a:latin typeface="Source Sans Pro Light" panose="020B0403030403020204" pitchFamily="34" charset="0"/>
                    <a:ea typeface="Source Sans Pro Light" panose="020B0403030403020204" pitchFamily="34" charset="0"/>
                  </a:rPr>
                  <a:t>If the chance of a false positive finding for one test is 5%, the chance of a false positive when doing 20 such tests (assuming each test is independent) is </a:t>
                </a:r>
              </a:p>
              <a:p>
                <a:pPr marL="0" indent="0">
                  <a:buNone/>
                </a:pPr>
                <a:endParaRPr lang="en-US" sz="2400" dirty="0">
                  <a:latin typeface="Source Sans Pro Light" panose="020B0403030403020204" pitchFamily="34" charset="0"/>
                  <a:ea typeface="Source Sans Pro Light" panose="020B0403030403020204" pitchFamily="34" charset="0"/>
                </a:endParaRPr>
              </a:p>
              <a:p>
                <a:pPr marL="0" indent="0">
                  <a:buNone/>
                </a:pPr>
                <a14:m>
                  <m:oMathPara xmlns:m="http://schemas.openxmlformats.org/officeDocument/2006/math">
                    <m:oMathParaPr>
                      <m:jc m:val="centerGroup"/>
                    </m:oMathParaPr>
                    <m:oMath xmlns:m="http://schemas.openxmlformats.org/officeDocument/2006/math">
                      <m:r>
                        <a:rPr lang="en-US" sz="2400" b="0" i="0" smtClean="0">
                          <a:latin typeface="Cambria Math" charset="0"/>
                        </a:rPr>
                        <m:t>1−</m:t>
                      </m:r>
                      <m:sSup>
                        <m:sSupPr>
                          <m:ctrlPr>
                            <a:rPr lang="en-US" sz="240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b="0" i="0">
                                  <a:latin typeface="Cambria Math" charset="0"/>
                                </a:rPr>
                                <m:t>1−0.05</m:t>
                              </m:r>
                            </m:e>
                          </m:d>
                        </m:e>
                        <m:sup>
                          <m:r>
                            <a:rPr lang="en-US" sz="2400" b="0" i="0" smtClean="0">
                              <a:latin typeface="Cambria Math" charset="0"/>
                            </a:rPr>
                            <m:t>20</m:t>
                          </m:r>
                        </m:sup>
                      </m:sSup>
                      <m:r>
                        <a:rPr lang="en-US" sz="2400" b="0" i="0" smtClean="0">
                          <a:latin typeface="Cambria Math" charset="0"/>
                        </a:rPr>
                        <m:t>=0.64 !</m:t>
                      </m:r>
                    </m:oMath>
                  </m:oMathPara>
                </a14:m>
                <a:endParaRPr lang="en-US" sz="2400" dirty="0">
                  <a:latin typeface="Source Sans Pro Light" panose="020B0403030403020204" pitchFamily="34" charset="0"/>
                  <a:ea typeface="Source Sans Pro Light" panose="020B0403030403020204" pitchFamily="34" charset="0"/>
                </a:endParaRPr>
              </a:p>
            </p:txBody>
          </p:sp>
        </mc:Choice>
        <mc:Fallback xmlns="">
          <p:sp>
            <p:nvSpPr>
              <p:cNvPr id="3" name="Content Placeholder 2">
                <a:extLst>
                  <a:ext uri="{FF2B5EF4-FFF2-40B4-BE49-F238E27FC236}">
                    <a16:creationId xmlns:a16="http://schemas.microsoft.com/office/drawing/2014/main" id="{00EE1CB2-FCE7-5344-B268-C88A4544A793}"/>
                  </a:ext>
                </a:extLst>
              </p:cNvPr>
              <p:cNvSpPr>
                <a:spLocks noGrp="1" noRot="1" noChangeAspect="1" noMove="1" noResize="1" noEditPoints="1" noAdjustHandles="1" noChangeArrowheads="1" noChangeShapeType="1" noTextEdit="1"/>
              </p:cNvSpPr>
              <p:nvPr>
                <p:ph idx="1"/>
              </p:nvPr>
            </p:nvSpPr>
            <p:spPr>
              <a:xfrm>
                <a:off x="5138056" y="1600202"/>
                <a:ext cx="3548743" cy="3295890"/>
              </a:xfrm>
              <a:blipFill>
                <a:blip r:embed="rId3"/>
                <a:stretch>
                  <a:fillRect l="-2857" t="-1931" r="-3571"/>
                </a:stretch>
              </a:blipFill>
            </p:spPr>
            <p:txBody>
              <a:bodyPr/>
              <a:lstStyle/>
              <a:p>
                <a:r>
                  <a:rPr lang="en-US">
                    <a:noFill/>
                  </a:rPr>
                  <a:t> </a:t>
                </a:r>
              </a:p>
            </p:txBody>
          </p:sp>
        </mc:Fallback>
      </mc:AlternateContent>
    </p:spTree>
    <p:extLst>
      <p:ext uri="{BB962C8B-B14F-4D97-AF65-F5344CB8AC3E}">
        <p14:creationId xmlns:p14="http://schemas.microsoft.com/office/powerpoint/2010/main" val="2706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Correcting for multiple testing</a:t>
            </a:r>
          </a:p>
        </p:txBody>
      </p:sp>
      <p:sp>
        <p:nvSpPr>
          <p:cNvPr id="3" name="Content Placeholder 2"/>
          <p:cNvSpPr>
            <a:spLocks noGrp="1"/>
          </p:cNvSpPr>
          <p:nvPr>
            <p:ph idx="1"/>
          </p:nvPr>
        </p:nvSpPr>
        <p:spPr>
          <a:xfrm>
            <a:off x="457200" y="1424713"/>
            <a:ext cx="8229600" cy="4525963"/>
          </a:xfrm>
        </p:spPr>
        <p:txBody>
          <a:bodyPr>
            <a:normAutofit fontScale="70000" lnSpcReduction="20000"/>
          </a:bodyPr>
          <a:lstStyle/>
          <a:p>
            <a:r>
              <a:rPr lang="en-US" dirty="0"/>
              <a:t>Bonferroni correction </a:t>
            </a:r>
          </a:p>
          <a:p>
            <a:pPr lvl="1"/>
            <a:r>
              <a:rPr lang="en-US" dirty="0"/>
              <a:t>lowers threshold for statistical significance based on the number of tests you are doing e.g. 2 tests </a:t>
            </a:r>
            <a:r>
              <a:rPr lang="en-US" dirty="0">
                <a:sym typeface="Wingdings"/>
              </a:rPr>
              <a:t></a:t>
            </a:r>
            <a:r>
              <a:rPr lang="en-US" dirty="0"/>
              <a:t> 0.05/2 </a:t>
            </a:r>
            <a:r>
              <a:rPr lang="en-US" dirty="0">
                <a:sym typeface="Wingdings"/>
              </a:rPr>
              <a:t> 0.025 p-value cutoff</a:t>
            </a:r>
            <a:endParaRPr lang="en-US" dirty="0"/>
          </a:p>
          <a:p>
            <a:pPr lvl="1"/>
            <a:r>
              <a:rPr lang="en-US" dirty="0"/>
              <a:t>assumes that all tests are independent, which is not likely the case </a:t>
            </a:r>
            <a:r>
              <a:rPr lang="mr-IN" dirty="0"/>
              <a:t>–</a:t>
            </a:r>
            <a:r>
              <a:rPr lang="en-US" dirty="0"/>
              <a:t> highly conservative</a:t>
            </a:r>
          </a:p>
          <a:p>
            <a:endParaRPr lang="en-US" dirty="0"/>
          </a:p>
          <a:p>
            <a:r>
              <a:rPr lang="en-US" dirty="0" err="1"/>
              <a:t>Benjamini</a:t>
            </a:r>
            <a:r>
              <a:rPr lang="en-US" dirty="0"/>
              <a:t> Hochberg procedure</a:t>
            </a:r>
          </a:p>
          <a:p>
            <a:pPr lvl="1"/>
            <a:r>
              <a:rPr lang="en-US" dirty="0"/>
              <a:t>Uses a set false discovery rate (⍺) to find a significance threshold for p-values</a:t>
            </a:r>
          </a:p>
          <a:p>
            <a:endParaRPr lang="en-US" dirty="0"/>
          </a:p>
          <a:p>
            <a:r>
              <a:rPr lang="en-US" dirty="0"/>
              <a:t>Tukey’s Honest Significant Difference (HSD) test</a:t>
            </a:r>
          </a:p>
          <a:p>
            <a:pPr lvl="1"/>
            <a:r>
              <a:rPr lang="en-US" dirty="0"/>
              <a:t>Determines if a difference in means is significant while controlling for false discovery rate</a:t>
            </a:r>
          </a:p>
        </p:txBody>
      </p:sp>
    </p:spTree>
    <p:extLst>
      <p:ext uri="{BB962C8B-B14F-4D97-AF65-F5344CB8AC3E}">
        <p14:creationId xmlns:p14="http://schemas.microsoft.com/office/powerpoint/2010/main" val="285568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9652D04-84E9-38DE-32AC-1AF46E6CC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1769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F633FD-7499-1B9B-C7C6-C442D4745ADA}"/>
              </a:ext>
            </a:extLst>
          </p:cNvPr>
          <p:cNvSpPr txBox="1"/>
          <p:nvPr/>
        </p:nvSpPr>
        <p:spPr>
          <a:xfrm>
            <a:off x="0" y="6348413"/>
            <a:ext cx="9144000" cy="307777"/>
          </a:xfrm>
          <a:prstGeom prst="rect">
            <a:avLst/>
          </a:prstGeom>
          <a:noFill/>
        </p:spPr>
        <p:txBody>
          <a:bodyPr wrap="square">
            <a:spAutoFit/>
          </a:bodyPr>
          <a:lstStyle/>
          <a:p>
            <a:pPr algn="ctr"/>
            <a:r>
              <a:rPr lang="en-US" b="0" i="0" dirty="0">
                <a:solidFill>
                  <a:srgbClr val="666666"/>
                </a:solidFill>
                <a:effectLst/>
                <a:latin typeface="ff-scala-sans-pro"/>
              </a:rPr>
              <a:t>Skinner et al, N </a:t>
            </a:r>
            <a:r>
              <a:rPr lang="en-US" b="0" i="0" dirty="0" err="1">
                <a:solidFill>
                  <a:srgbClr val="666666"/>
                </a:solidFill>
                <a:effectLst/>
                <a:latin typeface="ff-scala-sans-pro"/>
              </a:rPr>
              <a:t>Engl</a:t>
            </a:r>
            <a:r>
              <a:rPr lang="en-US" b="0" i="0" dirty="0">
                <a:solidFill>
                  <a:srgbClr val="666666"/>
                </a:solidFill>
                <a:effectLst/>
                <a:latin typeface="ff-scala-sans-pro"/>
              </a:rPr>
              <a:t> J Med 2022; 386:709-711 | DOI: 10.1056/NEJMp2114227</a:t>
            </a:r>
            <a:endParaRPr lang="en-US" dirty="0"/>
          </a:p>
        </p:txBody>
      </p:sp>
      <p:pic>
        <p:nvPicPr>
          <p:cNvPr id="4" name="Picture 3">
            <a:extLst>
              <a:ext uri="{FF2B5EF4-FFF2-40B4-BE49-F238E27FC236}">
                <a16:creationId xmlns:a16="http://schemas.microsoft.com/office/drawing/2014/main" id="{C9CF81EE-C90E-2A91-3ACB-FE1E50AB4DFF}"/>
              </a:ext>
            </a:extLst>
          </p:cNvPr>
          <p:cNvPicPr>
            <a:picLocks noChangeAspect="1"/>
          </p:cNvPicPr>
          <p:nvPr/>
        </p:nvPicPr>
        <p:blipFill>
          <a:blip r:embed="rId4"/>
          <a:stretch>
            <a:fillRect/>
          </a:stretch>
        </p:blipFill>
        <p:spPr>
          <a:xfrm>
            <a:off x="2539999" y="3315668"/>
            <a:ext cx="6448004" cy="2196132"/>
          </a:xfrm>
          <a:prstGeom prst="rect">
            <a:avLst/>
          </a:prstGeom>
        </p:spPr>
      </p:pic>
      <p:sp>
        <p:nvSpPr>
          <p:cNvPr id="5" name="Rectangle 4">
            <a:extLst>
              <a:ext uri="{FF2B5EF4-FFF2-40B4-BE49-F238E27FC236}">
                <a16:creationId xmlns:a16="http://schemas.microsoft.com/office/drawing/2014/main" id="{6EE79DA8-966B-3E51-2737-82EAC1214F2B}"/>
              </a:ext>
            </a:extLst>
          </p:cNvPr>
          <p:cNvSpPr/>
          <p:nvPr/>
        </p:nvSpPr>
        <p:spPr>
          <a:xfrm>
            <a:off x="1687809" y="427038"/>
            <a:ext cx="3942524" cy="1283229"/>
          </a:xfrm>
          <a:prstGeom prst="rect">
            <a:avLst/>
          </a:prstGeom>
          <a:solidFill>
            <a:srgbClr val="FFFF00">
              <a:alpha val="30000"/>
            </a:srgbClr>
          </a:solid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u="none" strike="noStrike" kern="0" cap="none" spc="0" normalizeH="0" baseline="0" noProof="0" dirty="0">
                <a:ln>
                  <a:noFill/>
                </a:ln>
                <a:solidFill>
                  <a:srgbClr val="C0504D"/>
                </a:solidFill>
                <a:effectLst/>
                <a:uLnTx/>
                <a:uFillTx/>
                <a:latin typeface="Courier" pitchFamily="2" charset="0"/>
                <a:ea typeface="Source Sans Pro Light" panose="020B0403030403020204" pitchFamily="34" charset="0"/>
                <a:sym typeface="Arial"/>
              </a:rPr>
              <a:t>We do a lot, without knowing what works</a:t>
            </a:r>
          </a:p>
        </p:txBody>
      </p:sp>
    </p:spTree>
    <p:extLst>
      <p:ext uri="{BB962C8B-B14F-4D97-AF65-F5344CB8AC3E}">
        <p14:creationId xmlns:p14="http://schemas.microsoft.com/office/powerpoint/2010/main" val="161741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71474"/>
            <a:ext cx="9144000" cy="2200275"/>
          </a:xfrm>
        </p:spPr>
        <p:txBody>
          <a:bodyPr>
            <a:normAutofit/>
          </a:bodyPr>
          <a:lstStyle/>
          <a:p>
            <a:pPr algn="ctr"/>
            <a:r>
              <a:rPr lang="en-US" dirty="0">
                <a:solidFill>
                  <a:schemeClr val="bg1"/>
                </a:solidFill>
              </a:rPr>
              <a:t>Reflection question: What are some reasons that multiple testing might be reasonably done in a study?</a:t>
            </a:r>
          </a:p>
        </p:txBody>
      </p:sp>
      <p:sp>
        <p:nvSpPr>
          <p:cNvPr id="3" name="Content Placeholder 2"/>
          <p:cNvSpPr>
            <a:spLocks noGrp="1"/>
          </p:cNvSpPr>
          <p:nvPr>
            <p:ph idx="1"/>
          </p:nvPr>
        </p:nvSpPr>
        <p:spPr>
          <a:xfrm>
            <a:off x="457200" y="3121821"/>
            <a:ext cx="8229600" cy="2328862"/>
          </a:xfrm>
        </p:spPr>
        <p:txBody>
          <a:bodyPr>
            <a:normAutofit/>
          </a:bodyPr>
          <a:lstStyle/>
          <a:p>
            <a:r>
              <a:rPr lang="en-US" dirty="0">
                <a:solidFill>
                  <a:schemeClr val="bg1"/>
                </a:solidFill>
              </a:rPr>
              <a:t>Multiple outcomes</a:t>
            </a:r>
          </a:p>
          <a:p>
            <a:r>
              <a:rPr lang="en-US" dirty="0">
                <a:solidFill>
                  <a:schemeClr val="bg1"/>
                </a:solidFill>
              </a:rPr>
              <a:t>Multiple predictors</a:t>
            </a:r>
          </a:p>
          <a:p>
            <a:r>
              <a:rPr lang="en-US" dirty="0">
                <a:solidFill>
                  <a:schemeClr val="bg1"/>
                </a:solidFill>
              </a:rPr>
              <a:t>Multiple time points at which outcome is observed</a:t>
            </a:r>
          </a:p>
          <a:p>
            <a:pPr marL="0" indent="0">
              <a:buNone/>
            </a:pPr>
            <a:endParaRPr lang="en-US" dirty="0">
              <a:solidFill>
                <a:schemeClr val="bg1"/>
              </a:solidFill>
            </a:endParaRPr>
          </a:p>
        </p:txBody>
      </p:sp>
    </p:spTree>
    <p:extLst>
      <p:ext uri="{BB962C8B-B14F-4D97-AF65-F5344CB8AC3E}">
        <p14:creationId xmlns:p14="http://schemas.microsoft.com/office/powerpoint/2010/main" val="159397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Autofit/>
          </a:bodyPr>
          <a:lstStyle/>
          <a:p>
            <a:r>
              <a:rPr lang="en-US" sz="4000" dirty="0"/>
              <a:t>Why care about inferential analysis?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0749" y="1143000"/>
            <a:ext cx="8482502" cy="5271493"/>
          </a:xfrm>
          <a:prstGeom prst="rect">
            <a:avLst/>
          </a:prstGeom>
        </p:spPr>
      </p:pic>
      <p:sp>
        <p:nvSpPr>
          <p:cNvPr id="5" name="Rectangle 4"/>
          <p:cNvSpPr/>
          <p:nvPr/>
        </p:nvSpPr>
        <p:spPr>
          <a:xfrm>
            <a:off x="564777" y="2178424"/>
            <a:ext cx="6871447" cy="16136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TextBox 5"/>
          <p:cNvSpPr txBox="1"/>
          <p:nvPr/>
        </p:nvSpPr>
        <p:spPr>
          <a:xfrm>
            <a:off x="0" y="6387684"/>
            <a:ext cx="9022977" cy="461665"/>
          </a:xfrm>
          <a:prstGeom prst="rect">
            <a:avLst/>
          </a:prstGeom>
          <a:noFill/>
        </p:spPr>
        <p:txBody>
          <a:bodyPr wrap="square" rtlCol="0">
            <a:spAutoFit/>
          </a:bodyPr>
          <a:lstStyle/>
          <a:p>
            <a:r>
              <a:rPr lang="en-US" sz="1200" dirty="0" err="1">
                <a:solidFill>
                  <a:prstClr val="black"/>
                </a:solidFill>
              </a:rPr>
              <a:t>Strasak</a:t>
            </a:r>
            <a:r>
              <a:rPr lang="en-US" sz="1200" dirty="0">
                <a:solidFill>
                  <a:prstClr val="black"/>
                </a:solidFill>
              </a:rPr>
              <a:t> et al 2007. The use of statistics in medical research: A comparison of the “New England Journal of Medicine” and “Nature Medicine”. American Statistical Association 61(1): 47-55.</a:t>
            </a:r>
          </a:p>
        </p:txBody>
      </p:sp>
    </p:spTree>
    <p:extLst>
      <p:ext uri="{BB962C8B-B14F-4D97-AF65-F5344CB8AC3E}">
        <p14:creationId xmlns:p14="http://schemas.microsoft.com/office/powerpoint/2010/main" val="2089973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Goals for today</a:t>
            </a:r>
          </a:p>
        </p:txBody>
      </p:sp>
      <p:sp>
        <p:nvSpPr>
          <p:cNvPr id="3" name="Content Placeholder 2"/>
          <p:cNvSpPr>
            <a:spLocks noGrp="1"/>
          </p:cNvSpPr>
          <p:nvPr>
            <p:ph idx="1"/>
          </p:nvPr>
        </p:nvSpPr>
        <p:spPr>
          <a:xfrm>
            <a:off x="681644" y="1828802"/>
            <a:ext cx="8005156" cy="3505198"/>
          </a:xfrm>
        </p:spPr>
        <p:txBody>
          <a:bodyPr>
            <a:normAutofit fontScale="92500" lnSpcReduction="20000"/>
          </a:bodyPr>
          <a:lstStyle/>
          <a:p>
            <a:pPr marL="514350" indent="-514350">
              <a:buFont typeface="+mj-lt"/>
              <a:buAutoNum type="arabicPeriod"/>
            </a:pPr>
            <a:r>
              <a:rPr lang="en-US" sz="2800" dirty="0"/>
              <a:t>Understand what is a </a:t>
            </a:r>
            <a:r>
              <a:rPr lang="en-US" sz="2800" b="1" dirty="0"/>
              <a:t>statistical model </a:t>
            </a:r>
          </a:p>
          <a:p>
            <a:pPr marL="514350" indent="-514350">
              <a:buFont typeface="+mj-lt"/>
              <a:buAutoNum type="arabicPeriod"/>
            </a:pPr>
            <a:r>
              <a:rPr lang="en-US" sz="2800" dirty="0"/>
              <a:t>Understand how </a:t>
            </a:r>
            <a:r>
              <a:rPr lang="en-US" sz="2800" b="1" dirty="0"/>
              <a:t>model fitting</a:t>
            </a:r>
            <a:r>
              <a:rPr lang="en-US" sz="2800" dirty="0"/>
              <a:t> works</a:t>
            </a:r>
          </a:p>
          <a:p>
            <a:pPr marL="514350" indent="-514350">
              <a:buFont typeface="+mj-lt"/>
              <a:buAutoNum type="arabicPeriod"/>
            </a:pPr>
            <a:r>
              <a:rPr lang="en-US" sz="2800" dirty="0"/>
              <a:t>Understand </a:t>
            </a:r>
            <a:r>
              <a:rPr lang="en-US" sz="2800" b="1" dirty="0"/>
              <a:t>confidence intervals </a:t>
            </a:r>
            <a:r>
              <a:rPr lang="en-US" sz="2800" dirty="0"/>
              <a:t>and </a:t>
            </a:r>
            <a:r>
              <a:rPr lang="en-US" sz="2800" b="1" dirty="0"/>
              <a:t>hypothesis testing</a:t>
            </a:r>
          </a:p>
          <a:p>
            <a:pPr marL="814388" lvl="1" indent="-300038">
              <a:buFont typeface="Arial" panose="020B0604020202020204" pitchFamily="34" charset="0"/>
              <a:buChar char="•"/>
            </a:pPr>
            <a:r>
              <a:rPr lang="en-US" sz="2500" dirty="0"/>
              <a:t>multiple hypothesis testing – as self-study</a:t>
            </a:r>
          </a:p>
          <a:p>
            <a:pPr marL="514350" indent="-514350">
              <a:buFont typeface="+mj-lt"/>
              <a:buAutoNum type="arabicPeriod"/>
            </a:pPr>
            <a:r>
              <a:rPr lang="en-US" sz="2800" dirty="0"/>
              <a:t>How to </a:t>
            </a:r>
            <a:r>
              <a:rPr lang="en-US" sz="2800" b="1" dirty="0"/>
              <a:t>choose the right model </a:t>
            </a:r>
            <a:r>
              <a:rPr lang="en-US" sz="2800" dirty="0"/>
              <a:t>in the context of the question</a:t>
            </a:r>
          </a:p>
          <a:p>
            <a:pPr marL="814388" lvl="1" indent="-300038">
              <a:buFont typeface="Arial" panose="020B0604020202020204" pitchFamily="34" charset="0"/>
              <a:buChar char="•"/>
            </a:pPr>
            <a:r>
              <a:rPr lang="en-US" sz="2500" dirty="0"/>
              <a:t>The </a:t>
            </a:r>
            <a:r>
              <a:rPr lang="en-US" sz="2500" i="1" dirty="0"/>
              <a:t>type</a:t>
            </a:r>
            <a:r>
              <a:rPr lang="en-US" sz="2500" dirty="0"/>
              <a:t> of the model</a:t>
            </a:r>
          </a:p>
          <a:p>
            <a:pPr marL="814388" lvl="1" indent="-300038">
              <a:buFont typeface="Arial" panose="020B0604020202020204" pitchFamily="34" charset="0"/>
              <a:buChar char="•"/>
            </a:pPr>
            <a:r>
              <a:rPr lang="en-US" sz="2500" dirty="0"/>
              <a:t>The </a:t>
            </a:r>
            <a:r>
              <a:rPr lang="en-US" sz="2500" i="1" dirty="0"/>
              <a:t>structure</a:t>
            </a:r>
            <a:r>
              <a:rPr lang="en-US" sz="2500" dirty="0"/>
              <a:t> of the model</a:t>
            </a:r>
          </a:p>
        </p:txBody>
      </p:sp>
    </p:spTree>
    <p:extLst>
      <p:ext uri="{BB962C8B-B14F-4D97-AF65-F5344CB8AC3E}">
        <p14:creationId xmlns:p14="http://schemas.microsoft.com/office/powerpoint/2010/main" val="204347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pPr algn="ctr"/>
            <a:r>
              <a:rPr lang="en-US" sz="4000" dirty="0"/>
              <a:t>What is a model</a:t>
            </a:r>
          </a:p>
        </p:txBody>
      </p:sp>
    </p:spTree>
    <p:extLst>
      <p:ext uri="{BB962C8B-B14F-4D97-AF65-F5344CB8AC3E}">
        <p14:creationId xmlns:p14="http://schemas.microsoft.com/office/powerpoint/2010/main" val="1456433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z="4000" dirty="0"/>
              <a:t>A </a:t>
            </a:r>
            <a:r>
              <a:rPr lang="en-US" sz="4000" i="1" dirty="0"/>
              <a:t>statistical model </a:t>
            </a:r>
            <a:r>
              <a:rPr lang="en-US" sz="4000" dirty="0"/>
              <a:t>is a set of assumptions about how the data are generated</a:t>
            </a:r>
          </a:p>
        </p:txBody>
      </p:sp>
      <p:sp>
        <p:nvSpPr>
          <p:cNvPr id="4" name="Oval 3"/>
          <p:cNvSpPr/>
          <p:nvPr/>
        </p:nvSpPr>
        <p:spPr>
          <a:xfrm>
            <a:off x="806450" y="3216275"/>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i="1" kern="0" dirty="0">
                <a:solidFill>
                  <a:srgbClr val="000000"/>
                </a:solidFill>
                <a:sym typeface="Arial"/>
              </a:rPr>
              <a:t>Y</a:t>
            </a:r>
            <a:r>
              <a:rPr lang="en-US" sz="2400" kern="0" dirty="0">
                <a:solidFill>
                  <a:srgbClr val="000000"/>
                </a:solidFill>
                <a:sym typeface="Arial"/>
              </a:rPr>
              <a:t> ~ </a:t>
            </a:r>
            <a:r>
              <a:rPr lang="en-US" sz="2400" i="1" kern="0" dirty="0">
                <a:solidFill>
                  <a:srgbClr val="000000"/>
                </a:solidFill>
                <a:sym typeface="Arial"/>
              </a:rPr>
              <a:t>𝒩(</a:t>
            </a:r>
            <a:r>
              <a:rPr lang="en-US" sz="2400" kern="0" dirty="0">
                <a:solidFill>
                  <a:srgbClr val="000000"/>
                </a:solidFill>
                <a:sym typeface="Arial"/>
              </a:rPr>
              <a:t>μ</a:t>
            </a:r>
            <a:r>
              <a:rPr lang="en-US" sz="2400" i="1" kern="0" dirty="0">
                <a:solidFill>
                  <a:srgbClr val="000000"/>
                </a:solidFill>
                <a:sym typeface="Arial"/>
              </a:rPr>
              <a:t>,σ</a:t>
            </a:r>
            <a:r>
              <a:rPr lang="en-US" sz="2400" i="1" kern="0" baseline="30000" dirty="0">
                <a:solidFill>
                  <a:srgbClr val="000000"/>
                </a:solidFill>
                <a:sym typeface="Arial"/>
              </a:rPr>
              <a:t>2</a:t>
            </a:r>
            <a:r>
              <a:rPr lang="en-US" sz="2400" i="1" kern="0" dirty="0">
                <a:solidFill>
                  <a:srgbClr val="000000"/>
                </a:solidFill>
                <a:sym typeface="Arial"/>
              </a:rPr>
              <a:t>)</a:t>
            </a:r>
            <a:endParaRPr lang="en-US" sz="2400" kern="0" dirty="0">
              <a:solidFill>
                <a:srgbClr val="000000"/>
              </a:solidFill>
              <a:sym typeface="Arial"/>
            </a:endParaRPr>
          </a:p>
        </p:txBody>
      </p:sp>
      <p:graphicFrame>
        <p:nvGraphicFramePr>
          <p:cNvPr id="5" name="Table 4"/>
          <p:cNvGraphicFramePr>
            <a:graphicFrameLocks noGrp="1"/>
          </p:cNvGraphicFramePr>
          <p:nvPr/>
        </p:nvGraphicFramePr>
        <p:xfrm>
          <a:off x="6639593" y="3075916"/>
          <a:ext cx="690563" cy="1864286"/>
        </p:xfrm>
        <a:graphic>
          <a:graphicData uri="http://schemas.openxmlformats.org/drawingml/2006/table">
            <a:tbl>
              <a:tblPr firstRow="1" bandRow="1">
                <a:tableStyleId>{5940675A-B579-460E-94D1-54222C63F5DA}</a:tableStyleId>
              </a:tblPr>
              <a:tblGrid>
                <a:gridCol w="690563">
                  <a:extLst>
                    <a:ext uri="{9D8B030D-6E8A-4147-A177-3AD203B41FA5}">
                      <a16:colId xmlns:a16="http://schemas.microsoft.com/office/drawing/2014/main" val="20000"/>
                    </a:ext>
                  </a:extLst>
                </a:gridCol>
              </a:tblGrid>
              <a:tr h="229722">
                <a:tc>
                  <a:txBody>
                    <a:bodyPr/>
                    <a:lstStyle/>
                    <a:p>
                      <a:pPr algn="ctr"/>
                      <a:r>
                        <a:rPr lang="en-US" dirty="0"/>
                        <a:t>y</a:t>
                      </a:r>
                    </a:p>
                  </a:txBody>
                  <a:tcPr marL="45720" marR="45720" anchor="ctr"/>
                </a:tc>
                <a:extLst>
                  <a:ext uri="{0D108BD9-81ED-4DB2-BD59-A6C34878D82A}">
                    <a16:rowId xmlns:a16="http://schemas.microsoft.com/office/drawing/2014/main" val="10000"/>
                  </a:ext>
                </a:extLst>
              </a:tr>
              <a:tr h="229722">
                <a:tc>
                  <a:txBody>
                    <a:bodyPr/>
                    <a:lstStyle/>
                    <a:p>
                      <a:pPr algn="ctr"/>
                      <a:r>
                        <a:rPr lang="en-US" dirty="0"/>
                        <a:t>12</a:t>
                      </a:r>
                    </a:p>
                  </a:txBody>
                  <a:tcPr marL="45720" marR="45720" anchor="ctr"/>
                </a:tc>
                <a:extLst>
                  <a:ext uri="{0D108BD9-81ED-4DB2-BD59-A6C34878D82A}">
                    <a16:rowId xmlns:a16="http://schemas.microsoft.com/office/drawing/2014/main" val="10001"/>
                  </a:ext>
                </a:extLst>
              </a:tr>
              <a:tr h="645086">
                <a:tc>
                  <a:txBody>
                    <a:bodyPr/>
                    <a:lstStyle/>
                    <a:p>
                      <a:pPr algn="ctr"/>
                      <a:r>
                        <a:rPr lang="en-US" dirty="0"/>
                        <a:t>…</a:t>
                      </a:r>
                    </a:p>
                  </a:txBody>
                  <a:tcPr marL="45720" marR="45720" anchor="ctr"/>
                </a:tc>
                <a:extLst>
                  <a:ext uri="{0D108BD9-81ED-4DB2-BD59-A6C34878D82A}">
                    <a16:rowId xmlns:a16="http://schemas.microsoft.com/office/drawing/2014/main" val="10002"/>
                  </a:ext>
                </a:extLst>
              </a:tr>
              <a:tr h="229722">
                <a:tc>
                  <a:txBody>
                    <a:bodyPr/>
                    <a:lstStyle/>
                    <a:p>
                      <a:pPr algn="ctr"/>
                      <a:r>
                        <a:rPr lang="en-US" dirty="0"/>
                        <a:t>1435</a:t>
                      </a:r>
                    </a:p>
                  </a:txBody>
                  <a:tcPr marL="45720" marR="45720" anchor="ctr"/>
                </a:tc>
                <a:extLst>
                  <a:ext uri="{0D108BD9-81ED-4DB2-BD59-A6C34878D82A}">
                    <a16:rowId xmlns:a16="http://schemas.microsoft.com/office/drawing/2014/main" val="10003"/>
                  </a:ext>
                </a:extLst>
              </a:tr>
              <a:tr h="229722">
                <a:tc>
                  <a:txBody>
                    <a:bodyPr/>
                    <a:lstStyle/>
                    <a:p>
                      <a:pPr algn="ctr"/>
                      <a:r>
                        <a:rPr lang="en-US" dirty="0"/>
                        <a:t>13</a:t>
                      </a:r>
                    </a:p>
                  </a:txBody>
                  <a:tcPr marL="45720" marR="45720" anchor="ctr"/>
                </a:tc>
                <a:extLst>
                  <a:ext uri="{0D108BD9-81ED-4DB2-BD59-A6C34878D82A}">
                    <a16:rowId xmlns:a16="http://schemas.microsoft.com/office/drawing/2014/main" val="10004"/>
                  </a:ext>
                </a:extLst>
              </a:tr>
            </a:tbl>
          </a:graphicData>
        </a:graphic>
      </p:graphicFrame>
      <p:sp>
        <p:nvSpPr>
          <p:cNvPr id="6" name="TextBox 5"/>
          <p:cNvSpPr txBox="1"/>
          <p:nvPr/>
        </p:nvSpPr>
        <p:spPr>
          <a:xfrm>
            <a:off x="6678872" y="2633783"/>
            <a:ext cx="638103" cy="369332"/>
          </a:xfrm>
          <a:prstGeom prst="rect">
            <a:avLst/>
          </a:prstGeom>
          <a:noFill/>
        </p:spPr>
        <p:txBody>
          <a:bodyPr wrap="none" rtlCol="0">
            <a:spAutoFit/>
          </a:bodyPr>
          <a:lstStyle/>
          <a:p>
            <a:r>
              <a:rPr lang="en-US" sz="1400" b="1" kern="0" dirty="0">
                <a:solidFill>
                  <a:srgbClr val="000000"/>
                </a:solidFill>
                <a:ea typeface="Arial"/>
                <a:cs typeface="Arial"/>
                <a:sym typeface="Arial"/>
              </a:rPr>
              <a:t>Data</a:t>
            </a:r>
          </a:p>
        </p:txBody>
      </p:sp>
      <p:sp>
        <p:nvSpPr>
          <p:cNvPr id="7" name="Freeform 6"/>
          <p:cNvSpPr/>
          <p:nvPr/>
        </p:nvSpPr>
        <p:spPr>
          <a:xfrm>
            <a:off x="3921125" y="2786699"/>
            <a:ext cx="2635250" cy="60420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kern="0">
              <a:solidFill>
                <a:srgbClr val="000000"/>
              </a:solidFill>
              <a:sym typeface="Arial"/>
            </a:endParaRPr>
          </a:p>
        </p:txBody>
      </p:sp>
      <p:sp>
        <p:nvSpPr>
          <p:cNvPr id="9" name="TextBox 8"/>
          <p:cNvSpPr txBox="1"/>
          <p:nvPr/>
        </p:nvSpPr>
        <p:spPr>
          <a:xfrm>
            <a:off x="4788145" y="2326006"/>
            <a:ext cx="901209" cy="307777"/>
          </a:xfrm>
          <a:prstGeom prst="rect">
            <a:avLst/>
          </a:prstGeom>
          <a:noFill/>
        </p:spPr>
        <p:txBody>
          <a:bodyPr wrap="none" rtlCol="0">
            <a:spAutoFit/>
          </a:bodyPr>
          <a:lstStyle/>
          <a:p>
            <a:pPr algn="ctr"/>
            <a:r>
              <a:rPr lang="en-US" sz="1400" i="1" kern="0" dirty="0">
                <a:solidFill>
                  <a:srgbClr val="000000"/>
                </a:solidFill>
                <a:ea typeface="Arial"/>
                <a:cs typeface="Arial"/>
                <a:sym typeface="Arial"/>
              </a:rPr>
              <a:t>sampling</a:t>
            </a:r>
          </a:p>
        </p:txBody>
      </p:sp>
    </p:spTree>
    <p:extLst>
      <p:ext uri="{BB962C8B-B14F-4D97-AF65-F5344CB8AC3E}">
        <p14:creationId xmlns:p14="http://schemas.microsoft.com/office/powerpoint/2010/main" val="1901975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pPr algn="ctr"/>
            <a:r>
              <a:rPr lang="en-US" sz="3600" dirty="0"/>
              <a:t>A model describes </a:t>
            </a:r>
            <a:r>
              <a:rPr lang="en-US" sz="3600" i="1" dirty="0"/>
              <a:t>a family </a:t>
            </a:r>
            <a:r>
              <a:rPr lang="en-US" sz="3600" dirty="0"/>
              <a:t>of probability distributions represented by alternative values of the model parameters</a:t>
            </a:r>
          </a:p>
        </p:txBody>
      </p:sp>
      <p:sp>
        <p:nvSpPr>
          <p:cNvPr id="4" name="Oval 3"/>
          <p:cNvSpPr/>
          <p:nvPr/>
        </p:nvSpPr>
        <p:spPr>
          <a:xfrm>
            <a:off x="536102" y="2326451"/>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i="1" kern="0" dirty="0">
                <a:solidFill>
                  <a:srgbClr val="000000"/>
                </a:solidFill>
                <a:sym typeface="Arial"/>
              </a:rPr>
              <a:t>Y</a:t>
            </a:r>
            <a:r>
              <a:rPr lang="en-US" sz="2400" kern="0" dirty="0">
                <a:solidFill>
                  <a:srgbClr val="000000"/>
                </a:solidFill>
                <a:sym typeface="Arial"/>
              </a:rPr>
              <a:t> ~ </a:t>
            </a:r>
            <a:r>
              <a:rPr lang="en-US" sz="2400" i="1" kern="0" dirty="0">
                <a:solidFill>
                  <a:srgbClr val="000000"/>
                </a:solidFill>
                <a:sym typeface="Arial"/>
              </a:rPr>
              <a:t>𝒩(</a:t>
            </a:r>
            <a:r>
              <a:rPr lang="en-US" sz="2400" kern="0" dirty="0">
                <a:solidFill>
                  <a:srgbClr val="FF0000"/>
                </a:solidFill>
                <a:sym typeface="Arial"/>
              </a:rPr>
              <a:t>μ</a:t>
            </a:r>
            <a:r>
              <a:rPr lang="en-US" sz="2400" i="1" kern="0" dirty="0">
                <a:solidFill>
                  <a:srgbClr val="000000"/>
                </a:solidFill>
                <a:sym typeface="Arial"/>
              </a:rPr>
              <a:t>,</a:t>
            </a:r>
            <a:r>
              <a:rPr lang="en-US" sz="2400" i="1" kern="0" dirty="0">
                <a:solidFill>
                  <a:srgbClr val="FF0000"/>
                </a:solidFill>
                <a:sym typeface="Arial"/>
              </a:rPr>
              <a:t>σ</a:t>
            </a:r>
            <a:r>
              <a:rPr lang="en-US" sz="2400" i="1" kern="0" baseline="30000" dirty="0">
                <a:solidFill>
                  <a:srgbClr val="000000"/>
                </a:solidFill>
                <a:sym typeface="Arial"/>
              </a:rPr>
              <a:t>2</a:t>
            </a:r>
            <a:r>
              <a:rPr lang="en-US" sz="2400" i="1" kern="0" dirty="0">
                <a:solidFill>
                  <a:srgbClr val="000000"/>
                </a:solidFill>
                <a:sym typeface="Arial"/>
              </a:rPr>
              <a:t>)</a:t>
            </a:r>
            <a:endParaRPr lang="en-US" sz="2400" kern="0" dirty="0">
              <a:solidFill>
                <a:srgbClr val="000000"/>
              </a:solidFill>
              <a:sym typeface="Arial"/>
            </a:endParaRPr>
          </a:p>
        </p:txBody>
      </p:sp>
      <p:pic>
        <p:nvPicPr>
          <p:cNvPr id="3" name="Picture 2"/>
          <p:cNvPicPr>
            <a:picLocks noChangeAspect="1"/>
          </p:cNvPicPr>
          <p:nvPr/>
        </p:nvPicPr>
        <p:blipFill rotWithShape="1">
          <a:blip r:embed="rId3"/>
          <a:srcRect l="5659"/>
          <a:stretch/>
        </p:blipFill>
        <p:spPr>
          <a:xfrm>
            <a:off x="4555587" y="3823062"/>
            <a:ext cx="4193494" cy="2844800"/>
          </a:xfrm>
          <a:prstGeom prst="rect">
            <a:avLst/>
          </a:prstGeom>
        </p:spPr>
      </p:pic>
      <p:cxnSp>
        <p:nvCxnSpPr>
          <p:cNvPr id="10" name="Straight Arrow Connector 9"/>
          <p:cNvCxnSpPr>
            <a:cxnSpLocks/>
            <a:stCxn id="21" idx="0"/>
          </p:cNvCxnSpPr>
          <p:nvPr/>
        </p:nvCxnSpPr>
        <p:spPr>
          <a:xfrm flipH="1" flipV="1">
            <a:off x="2600214" y="3286663"/>
            <a:ext cx="240990" cy="8242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cxnSpLocks/>
            <a:stCxn id="21" idx="0"/>
          </p:cNvCxnSpPr>
          <p:nvPr/>
        </p:nvCxnSpPr>
        <p:spPr>
          <a:xfrm flipH="1" flipV="1">
            <a:off x="2804984" y="3286663"/>
            <a:ext cx="36220" cy="8242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2165378" y="4110953"/>
            <a:ext cx="1351652" cy="369332"/>
          </a:xfrm>
          <a:prstGeom prst="rect">
            <a:avLst/>
          </a:prstGeom>
          <a:noFill/>
        </p:spPr>
        <p:txBody>
          <a:bodyPr wrap="none" rtlCol="0">
            <a:spAutoFit/>
          </a:bodyPr>
          <a:lstStyle/>
          <a:p>
            <a:r>
              <a:rPr lang="en-US" dirty="0">
                <a:solidFill>
                  <a:srgbClr val="000000"/>
                </a:solidFill>
              </a:rPr>
              <a:t>parameters</a:t>
            </a:r>
          </a:p>
        </p:txBody>
      </p:sp>
      <p:sp>
        <p:nvSpPr>
          <p:cNvPr id="22" name="TextBox 21"/>
          <p:cNvSpPr txBox="1"/>
          <p:nvPr/>
        </p:nvSpPr>
        <p:spPr>
          <a:xfrm>
            <a:off x="6551293" y="6486727"/>
            <a:ext cx="300082" cy="369332"/>
          </a:xfrm>
          <a:prstGeom prst="rect">
            <a:avLst/>
          </a:prstGeom>
          <a:solidFill>
            <a:schemeClr val="bg1"/>
          </a:solidFill>
        </p:spPr>
        <p:txBody>
          <a:bodyPr wrap="none" rtlCol="0">
            <a:spAutoFit/>
          </a:bodyPr>
          <a:lstStyle/>
          <a:p>
            <a:r>
              <a:rPr lang="en-US" dirty="0">
                <a:solidFill>
                  <a:srgbClr val="000000"/>
                </a:solidFill>
              </a:rPr>
              <a:t>y</a:t>
            </a:r>
          </a:p>
        </p:txBody>
      </p:sp>
      <p:sp>
        <p:nvSpPr>
          <p:cNvPr id="23" name="TextBox 22"/>
          <p:cNvSpPr txBox="1"/>
          <p:nvPr/>
        </p:nvSpPr>
        <p:spPr>
          <a:xfrm>
            <a:off x="4055205" y="4876130"/>
            <a:ext cx="607859" cy="369332"/>
          </a:xfrm>
          <a:prstGeom prst="rect">
            <a:avLst/>
          </a:prstGeom>
          <a:noFill/>
        </p:spPr>
        <p:txBody>
          <a:bodyPr wrap="none" rtlCol="0">
            <a:spAutoFit/>
          </a:bodyPr>
          <a:lstStyle/>
          <a:p>
            <a:r>
              <a:rPr lang="en-US">
                <a:solidFill>
                  <a:srgbClr val="000000"/>
                </a:solidFill>
              </a:rPr>
              <a:t>P(y)</a:t>
            </a:r>
            <a:endParaRPr lang="en-US" dirty="0">
              <a:solidFill>
                <a:srgbClr val="000000"/>
              </a:solidFill>
            </a:endParaRPr>
          </a:p>
        </p:txBody>
      </p:sp>
      <p:cxnSp>
        <p:nvCxnSpPr>
          <p:cNvPr id="24" name="Straight Arrow Connector 23"/>
          <p:cNvCxnSpPr>
            <a:cxnSpLocks/>
            <a:stCxn id="32" idx="2"/>
          </p:cNvCxnSpPr>
          <p:nvPr/>
        </p:nvCxnSpPr>
        <p:spPr>
          <a:xfrm flipH="1">
            <a:off x="6698343" y="3034939"/>
            <a:ext cx="77655" cy="118871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cxnSpLocks/>
            <a:stCxn id="32" idx="2"/>
          </p:cNvCxnSpPr>
          <p:nvPr/>
        </p:nvCxnSpPr>
        <p:spPr>
          <a:xfrm flipH="1">
            <a:off x="5972880" y="3034939"/>
            <a:ext cx="803118" cy="19216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4939336" y="2388608"/>
            <a:ext cx="3673324" cy="646331"/>
          </a:xfrm>
          <a:prstGeom prst="rect">
            <a:avLst/>
          </a:prstGeom>
          <a:noFill/>
        </p:spPr>
        <p:txBody>
          <a:bodyPr wrap="square" rtlCol="0">
            <a:spAutoFit/>
          </a:bodyPr>
          <a:lstStyle/>
          <a:p>
            <a:pPr algn="ctr"/>
            <a:r>
              <a:rPr lang="en-US" dirty="0">
                <a:solidFill>
                  <a:srgbClr val="000000"/>
                </a:solidFill>
              </a:rPr>
              <a:t>Probability distributions allowed by the model </a:t>
            </a:r>
          </a:p>
        </p:txBody>
      </p:sp>
      <p:sp>
        <p:nvSpPr>
          <p:cNvPr id="33" name="TextBox 32"/>
          <p:cNvSpPr txBox="1"/>
          <p:nvPr/>
        </p:nvSpPr>
        <p:spPr>
          <a:xfrm>
            <a:off x="1578855" y="1957119"/>
            <a:ext cx="813043" cy="369332"/>
          </a:xfrm>
          <a:prstGeom prst="rect">
            <a:avLst/>
          </a:prstGeom>
          <a:noFill/>
        </p:spPr>
        <p:txBody>
          <a:bodyPr wrap="none" rtlCol="0">
            <a:spAutoFit/>
          </a:bodyPr>
          <a:lstStyle/>
          <a:p>
            <a:r>
              <a:rPr lang="en-US" dirty="0">
                <a:solidFill>
                  <a:srgbClr val="000000"/>
                </a:solidFill>
              </a:rPr>
              <a:t>Model</a:t>
            </a:r>
          </a:p>
        </p:txBody>
      </p:sp>
      <p:sp>
        <p:nvSpPr>
          <p:cNvPr id="14" name="TextBox 13"/>
          <p:cNvSpPr txBox="1"/>
          <p:nvPr/>
        </p:nvSpPr>
        <p:spPr>
          <a:xfrm>
            <a:off x="469571" y="4667787"/>
            <a:ext cx="3666648" cy="646331"/>
          </a:xfrm>
          <a:prstGeom prst="rect">
            <a:avLst/>
          </a:prstGeom>
          <a:noFill/>
        </p:spPr>
        <p:txBody>
          <a:bodyPr wrap="square" rtlCol="0">
            <a:spAutoFit/>
          </a:bodyPr>
          <a:lstStyle/>
          <a:p>
            <a:r>
              <a:rPr lang="en-US" dirty="0">
                <a:solidFill>
                  <a:srgbClr val="000000"/>
                </a:solidFill>
                <a:latin typeface="Source Sans Pro Light" panose="020B0403030403020204" pitchFamily="34" charset="0"/>
                <a:ea typeface="Source Sans Pro Light" panose="020B0403030403020204" pitchFamily="34" charset="0"/>
              </a:rPr>
              <a:t>Equivalent notation: </a:t>
            </a:r>
          </a:p>
          <a:p>
            <a:r>
              <a:rPr lang="en-US" kern="0" dirty="0">
                <a:solidFill>
                  <a:srgbClr val="000000"/>
                </a:solidFill>
                <a:latin typeface="Source Sans Pro Light" panose="020B0403030403020204" pitchFamily="34" charset="0"/>
                <a:ea typeface="Source Sans Pro Light" panose="020B0403030403020204" pitchFamily="34" charset="0"/>
                <a:sym typeface="Arial"/>
              </a:rPr>
              <a:t>Y =  </a:t>
            </a:r>
            <a:r>
              <a:rPr lang="en-US" kern="0" dirty="0" err="1">
                <a:latin typeface="Source Sans Pro Light" panose="020B0403030403020204" pitchFamily="34" charset="0"/>
                <a:ea typeface="Source Sans Pro Light" panose="020B0403030403020204" pitchFamily="34" charset="0"/>
                <a:sym typeface="Arial"/>
              </a:rPr>
              <a:t>μ</a:t>
            </a:r>
            <a:r>
              <a:rPr lang="en-US" kern="0" dirty="0">
                <a:solidFill>
                  <a:srgbClr val="000000"/>
                </a:solidFill>
                <a:latin typeface="Source Sans Pro Light" panose="020B0403030403020204" pitchFamily="34" charset="0"/>
                <a:ea typeface="Source Sans Pro Light" panose="020B0403030403020204" pitchFamily="34" charset="0"/>
                <a:sym typeface="Arial"/>
              </a:rPr>
              <a:t>+ </a:t>
            </a:r>
            <a:r>
              <a:rPr lang="en-US" kern="0" dirty="0" err="1">
                <a:solidFill>
                  <a:srgbClr val="000000"/>
                </a:solidFill>
                <a:latin typeface="Source Sans Pro Light" panose="020B0403030403020204" pitchFamily="34" charset="0"/>
                <a:ea typeface="Source Sans Pro Light" panose="020B0403030403020204" pitchFamily="34" charset="0"/>
                <a:sym typeface="Arial"/>
              </a:rPr>
              <a:t>ε</a:t>
            </a:r>
            <a:r>
              <a:rPr lang="en-US" kern="0" dirty="0">
                <a:solidFill>
                  <a:srgbClr val="000000"/>
                </a:solidFill>
                <a:latin typeface="Source Sans Pro Light" panose="020B0403030403020204" pitchFamily="34" charset="0"/>
                <a:ea typeface="Source Sans Pro Light" panose="020B0403030403020204" pitchFamily="34" charset="0"/>
                <a:sym typeface="Arial"/>
              </a:rPr>
              <a:t>,  </a:t>
            </a:r>
            <a:r>
              <a:rPr lang="en-US" kern="0" dirty="0" err="1">
                <a:solidFill>
                  <a:srgbClr val="000000"/>
                </a:solidFill>
                <a:latin typeface="Source Sans Pro Light" panose="020B0403030403020204" pitchFamily="34" charset="0"/>
                <a:ea typeface="Source Sans Pro Light" panose="020B0403030403020204" pitchFamily="34" charset="0"/>
                <a:sym typeface="Arial"/>
              </a:rPr>
              <a:t>ε</a:t>
            </a:r>
            <a:r>
              <a:rPr lang="en-US" kern="0" dirty="0">
                <a:solidFill>
                  <a:srgbClr val="000000"/>
                </a:solidFill>
                <a:latin typeface="Source Sans Pro Light" panose="020B0403030403020204" pitchFamily="34" charset="0"/>
                <a:ea typeface="Source Sans Pro Light" panose="020B0403030403020204" pitchFamily="34" charset="0"/>
                <a:sym typeface="Arial"/>
              </a:rPr>
              <a:t> ~ 𝒩(0,σ</a:t>
            </a:r>
            <a:r>
              <a:rPr lang="en-US" kern="0" baseline="30000" dirty="0">
                <a:solidFill>
                  <a:srgbClr val="000000"/>
                </a:solidFill>
                <a:latin typeface="Source Sans Pro Light" panose="020B0403030403020204" pitchFamily="34" charset="0"/>
                <a:ea typeface="Source Sans Pro Light" panose="020B0403030403020204" pitchFamily="34" charset="0"/>
                <a:sym typeface="Arial"/>
              </a:rPr>
              <a:t>2</a:t>
            </a:r>
            <a:r>
              <a:rPr lang="en-US" kern="0" dirty="0">
                <a:solidFill>
                  <a:srgbClr val="000000"/>
                </a:solidFill>
                <a:latin typeface="Source Sans Pro Light" panose="020B0403030403020204" pitchFamily="34" charset="0"/>
                <a:ea typeface="Source Sans Pro Light" panose="020B0403030403020204" pitchFamily="34" charset="0"/>
                <a:sym typeface="Arial"/>
              </a:rPr>
              <a:t>)</a:t>
            </a:r>
          </a:p>
        </p:txBody>
      </p:sp>
      <p:sp>
        <p:nvSpPr>
          <p:cNvPr id="25" name="TextBox 24">
            <a:extLst>
              <a:ext uri="{FF2B5EF4-FFF2-40B4-BE49-F238E27FC236}">
                <a16:creationId xmlns:a16="http://schemas.microsoft.com/office/drawing/2014/main" id="{F893EA1F-9BF4-EF44-AF44-3CC2DA26FE0D}"/>
              </a:ext>
            </a:extLst>
          </p:cNvPr>
          <p:cNvSpPr txBox="1"/>
          <p:nvPr/>
        </p:nvSpPr>
        <p:spPr>
          <a:xfrm>
            <a:off x="469571" y="5736415"/>
            <a:ext cx="3666648" cy="646331"/>
          </a:xfrm>
          <a:prstGeom prst="rect">
            <a:avLst/>
          </a:prstGeom>
          <a:noFill/>
        </p:spPr>
        <p:txBody>
          <a:bodyPr wrap="square" rtlCol="0">
            <a:spAutoFit/>
          </a:bodyPr>
          <a:lstStyle/>
          <a:p>
            <a:r>
              <a:rPr lang="en-US" kern="0" dirty="0">
                <a:solidFill>
                  <a:srgbClr val="000000"/>
                </a:solidFill>
                <a:latin typeface="Source Sans Pro Light" panose="020B0403030403020204" pitchFamily="34" charset="0"/>
                <a:ea typeface="Source Sans Pro Light" panose="020B0403030403020204" pitchFamily="34" charset="0"/>
                <a:sym typeface="Arial"/>
              </a:rPr>
              <a:t>Generally:</a:t>
            </a:r>
          </a:p>
          <a:p>
            <a:r>
              <a:rPr lang="en-US" kern="0" dirty="0">
                <a:solidFill>
                  <a:srgbClr val="000000"/>
                </a:solidFill>
                <a:latin typeface="Source Sans Pro Light" panose="020B0403030403020204" pitchFamily="34" charset="0"/>
                <a:ea typeface="Source Sans Pro Light" panose="020B0403030403020204" pitchFamily="34" charset="0"/>
                <a:sym typeface="Arial"/>
              </a:rPr>
              <a:t>Y</a:t>
            </a:r>
            <a:r>
              <a:rPr lang="en-US" kern="0" baseline="-25000" dirty="0">
                <a:solidFill>
                  <a:srgbClr val="000000"/>
                </a:solidFill>
                <a:latin typeface="Source Sans Pro Light" panose="020B0403030403020204" pitchFamily="34" charset="0"/>
                <a:ea typeface="Source Sans Pro Light" panose="020B0403030403020204" pitchFamily="34" charset="0"/>
                <a:sym typeface="Arial"/>
              </a:rPr>
              <a:t>i</a:t>
            </a:r>
            <a:r>
              <a:rPr lang="en-US" kern="0" dirty="0">
                <a:solidFill>
                  <a:srgbClr val="000000"/>
                </a:solidFill>
                <a:latin typeface="Source Sans Pro Light" panose="020B0403030403020204" pitchFamily="34" charset="0"/>
                <a:ea typeface="Source Sans Pro Light" panose="020B0403030403020204" pitchFamily="34" charset="0"/>
                <a:sym typeface="Arial"/>
              </a:rPr>
              <a:t> = x</a:t>
            </a:r>
            <a:r>
              <a:rPr lang="en-US" kern="0" baseline="-25000" dirty="0">
                <a:solidFill>
                  <a:srgbClr val="000000"/>
                </a:solidFill>
                <a:latin typeface="Source Sans Pro Light" panose="020B0403030403020204" pitchFamily="34" charset="0"/>
                <a:ea typeface="Source Sans Pro Light" panose="020B0403030403020204" pitchFamily="34" charset="0"/>
                <a:sym typeface="Arial"/>
              </a:rPr>
              <a:t>i</a:t>
            </a:r>
            <a:r>
              <a:rPr lang="en-US" kern="0" dirty="0">
                <a:solidFill>
                  <a:srgbClr val="000000"/>
                </a:solidFill>
                <a:latin typeface="Source Sans Pro Light" panose="020B0403030403020204" pitchFamily="34" charset="0"/>
                <a:ea typeface="Source Sans Pro Light" panose="020B0403030403020204" pitchFamily="34" charset="0"/>
                <a:sym typeface="Arial"/>
              </a:rPr>
              <a:t>β + </a:t>
            </a:r>
            <a:r>
              <a:rPr lang="en-US" kern="0" dirty="0" err="1">
                <a:solidFill>
                  <a:srgbClr val="000000"/>
                </a:solidFill>
                <a:latin typeface="Source Sans Pro Light" panose="020B0403030403020204" pitchFamily="34" charset="0"/>
                <a:ea typeface="Source Sans Pro Light" panose="020B0403030403020204" pitchFamily="34" charset="0"/>
                <a:sym typeface="Arial"/>
              </a:rPr>
              <a:t>ε</a:t>
            </a:r>
            <a:r>
              <a:rPr lang="en-US" kern="0" baseline="-25000" dirty="0" err="1">
                <a:solidFill>
                  <a:srgbClr val="000000"/>
                </a:solidFill>
                <a:latin typeface="Source Sans Pro Light" panose="020B0403030403020204" pitchFamily="34" charset="0"/>
                <a:ea typeface="Source Sans Pro Light" panose="020B0403030403020204" pitchFamily="34" charset="0"/>
                <a:sym typeface="Arial"/>
              </a:rPr>
              <a:t>i</a:t>
            </a:r>
            <a:r>
              <a:rPr lang="en-US" kern="0" dirty="0">
                <a:solidFill>
                  <a:srgbClr val="000000"/>
                </a:solidFill>
                <a:latin typeface="Source Sans Pro Light" panose="020B0403030403020204" pitchFamily="34" charset="0"/>
                <a:ea typeface="Source Sans Pro Light" panose="020B0403030403020204" pitchFamily="34" charset="0"/>
                <a:sym typeface="Arial"/>
              </a:rPr>
              <a:t>,  </a:t>
            </a:r>
            <a:r>
              <a:rPr lang="en-US" kern="0" baseline="-25000" dirty="0">
                <a:solidFill>
                  <a:srgbClr val="000000"/>
                </a:solidFill>
                <a:latin typeface="Source Sans Pro Light" panose="020B0403030403020204" pitchFamily="34" charset="0"/>
                <a:ea typeface="Source Sans Pro Light" panose="020B0403030403020204" pitchFamily="34" charset="0"/>
                <a:sym typeface="Arial"/>
              </a:rPr>
              <a:t> </a:t>
            </a:r>
            <a:r>
              <a:rPr lang="en-US" kern="0" dirty="0">
                <a:solidFill>
                  <a:srgbClr val="000000"/>
                </a:solidFill>
                <a:latin typeface="Source Sans Pro Light" panose="020B0403030403020204" pitchFamily="34" charset="0"/>
                <a:ea typeface="Source Sans Pro Light" panose="020B0403030403020204" pitchFamily="34" charset="0"/>
                <a:sym typeface="Arial"/>
              </a:rPr>
              <a:t>(</a:t>
            </a:r>
            <a:r>
              <a:rPr lang="en-US" kern="0" dirty="0" err="1">
                <a:solidFill>
                  <a:srgbClr val="000000"/>
                </a:solidFill>
                <a:latin typeface="Source Sans Pro Light" panose="020B0403030403020204" pitchFamily="34" charset="0"/>
                <a:ea typeface="Source Sans Pro Light" panose="020B0403030403020204" pitchFamily="34" charset="0"/>
                <a:sym typeface="Arial"/>
              </a:rPr>
              <a:t>i</a:t>
            </a:r>
            <a:r>
              <a:rPr lang="en-US" kern="0" dirty="0">
                <a:solidFill>
                  <a:srgbClr val="000000"/>
                </a:solidFill>
                <a:latin typeface="Source Sans Pro Light" panose="020B0403030403020204" pitchFamily="34" charset="0"/>
                <a:ea typeface="Source Sans Pro Light" panose="020B0403030403020204" pitchFamily="34" charset="0"/>
                <a:sym typeface="Arial"/>
              </a:rPr>
              <a:t> = 1, 2, … n), </a:t>
            </a:r>
            <a:r>
              <a:rPr lang="en-US" kern="0" dirty="0" err="1">
                <a:solidFill>
                  <a:srgbClr val="000000"/>
                </a:solidFill>
                <a:latin typeface="Source Sans Pro Light" panose="020B0403030403020204" pitchFamily="34" charset="0"/>
                <a:ea typeface="Source Sans Pro Light" panose="020B0403030403020204" pitchFamily="34" charset="0"/>
                <a:sym typeface="Arial"/>
              </a:rPr>
              <a:t>ε</a:t>
            </a:r>
            <a:r>
              <a:rPr lang="en-US" kern="0" baseline="-25000" dirty="0" err="1">
                <a:solidFill>
                  <a:srgbClr val="000000"/>
                </a:solidFill>
                <a:latin typeface="Source Sans Pro Light" panose="020B0403030403020204" pitchFamily="34" charset="0"/>
                <a:ea typeface="Source Sans Pro Light" panose="020B0403030403020204" pitchFamily="34" charset="0"/>
                <a:sym typeface="Arial"/>
              </a:rPr>
              <a:t>i</a:t>
            </a:r>
            <a:r>
              <a:rPr lang="en-US" kern="0" dirty="0">
                <a:solidFill>
                  <a:srgbClr val="000000"/>
                </a:solidFill>
                <a:latin typeface="Source Sans Pro Light" panose="020B0403030403020204" pitchFamily="34" charset="0"/>
                <a:ea typeface="Source Sans Pro Light" panose="020B0403030403020204" pitchFamily="34" charset="0"/>
                <a:sym typeface="Arial"/>
              </a:rPr>
              <a:t> ~ 𝒩(0,σ</a:t>
            </a:r>
            <a:r>
              <a:rPr lang="en-US" kern="0" baseline="30000" dirty="0">
                <a:solidFill>
                  <a:srgbClr val="000000"/>
                </a:solidFill>
                <a:latin typeface="Source Sans Pro Light" panose="020B0403030403020204" pitchFamily="34" charset="0"/>
                <a:ea typeface="Source Sans Pro Light" panose="020B0403030403020204" pitchFamily="34" charset="0"/>
                <a:sym typeface="Arial"/>
              </a:rPr>
              <a:t>2</a:t>
            </a:r>
            <a:r>
              <a:rPr lang="en-US" kern="0" dirty="0">
                <a:solidFill>
                  <a:srgbClr val="000000"/>
                </a:solidFill>
                <a:latin typeface="Source Sans Pro Light" panose="020B0403030403020204" pitchFamily="34" charset="0"/>
                <a:ea typeface="Source Sans Pro Light" panose="020B0403030403020204" pitchFamily="34" charset="0"/>
                <a:sym typeface="Arial"/>
              </a:rPr>
              <a:t>)</a:t>
            </a:r>
          </a:p>
        </p:txBody>
      </p:sp>
    </p:spTree>
    <p:extLst>
      <p:ext uri="{BB962C8B-B14F-4D97-AF65-F5344CB8AC3E}">
        <p14:creationId xmlns:p14="http://schemas.microsoft.com/office/powerpoint/2010/main" val="120758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p:bldP spid="32" grpId="0"/>
      <p:bldP spid="14" grpId="0"/>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6.1|15.8"/>
</p:tagLst>
</file>

<file path=ppt/theme/theme1.xml><?xml version="1.0" encoding="utf-8"?>
<a:theme xmlns:a="http://schemas.openxmlformats.org/drawingml/2006/main" name="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nford-Theme" id="{68EDAF9C-5982-844A-BA7A-781A7865145E}" vid="{F23EFE77-0E64-D84D-BC3B-58795D303D4C}"/>
    </a:ext>
  </a:extLst>
</a:theme>
</file>

<file path=ppt/theme/theme2.xml><?xml version="1.0" encoding="utf-8"?>
<a:theme xmlns:a="http://schemas.openxmlformats.org/drawingml/2006/main" name="1_NCBO-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ISM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40" tIns="45720" rIns="91440" bIns="45720" numCol="1" rtlCol="0"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tabLst/>
          <a:defRPr kumimoji="0" sz="2400" b="0" i="0" u="none" strike="noStrike" cap="none" normalizeH="0" baseline="0" dirty="0" err="1" smtClean="0">
            <a:ln>
              <a:noFill/>
            </a:ln>
            <a:solidFill>
              <a:schemeClr val="bg1"/>
            </a:solidFill>
            <a:effectLst/>
            <a:latin typeface="Calibri" pitchFamily="34" charset="0"/>
            <a:cs typeface="Arial" charset="0"/>
          </a:defRPr>
        </a:defPPr>
      </a:lstStyle>
      <a:style>
        <a:lnRef idx="1">
          <a:schemeClr val="dk1"/>
        </a:lnRef>
        <a:fillRef idx="3">
          <a:schemeClr val="dk1"/>
        </a:fillRef>
        <a:effectRef idx="2">
          <a:schemeClr val="dk1"/>
        </a:effectRef>
        <a:fontRef idx="minor">
          <a:schemeClr val="lt1"/>
        </a:fontRef>
      </a:style>
    </a:spDef>
    <a:lnDef>
      <a:spPr bwMode="auto">
        <a:noFill/>
        <a:ln w="9525" cap="flat" cmpd="sng" algn="ctr">
          <a:solidFill>
            <a:schemeClr val="tx1"/>
          </a:solidFill>
          <a:prstDash val="solid"/>
          <a:round/>
          <a:headEnd type="none" w="med" len="med"/>
          <a:tailEnd type="arrow"/>
        </a:ln>
        <a:effectLst/>
      </a:spPr>
      <a:bodyPr/>
      <a:lstStyle/>
    </a:lnDef>
  </a:objectDefaults>
  <a:extraClrSchemeLst>
    <a:extraClrScheme>
      <a:clrScheme name="1_ISMB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ISMB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ISMB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ISMB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ISMB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ISMB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ISMB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Stanford-Theme" id="{68EDAF9C-5982-844A-BA7A-781A7865145E}" vid="{F23EFE77-0E64-D84D-BC3B-58795D303D4C}"/>
    </a:ext>
  </a:extLst>
</a:theme>
</file>

<file path=ppt/theme/theme4.xml><?xml version="1.0" encoding="utf-8"?>
<a:theme xmlns:a="http://schemas.openxmlformats.org/drawingml/2006/main" name="3_Stanford-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tailEnd type="triangle"/>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5.xml><?xml version="1.0" encoding="utf-8"?>
<a:theme xmlns:a="http://schemas.openxmlformats.org/drawingml/2006/main" name="4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nford-Theme" id="{68EDAF9C-5982-844A-BA7A-781A7865145E}" vid="{F23EFE77-0E64-D84D-BC3B-58795D303D4C}"/>
    </a:ext>
  </a:extLst>
</a:theme>
</file>

<file path=ppt/theme/theme6.xml><?xml version="1.0" encoding="utf-8"?>
<a:theme xmlns:a="http://schemas.openxmlformats.org/drawingml/2006/main" name="2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Stanford-Theme" id="{68EDAF9C-5982-844A-BA7A-781A7865145E}" vid="{F23EFE77-0E64-D84D-BC3B-58795D303D4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Stanford-Theme</Template>
  <TotalTime>18580</TotalTime>
  <Words>2514</Words>
  <Application>Microsoft Macintosh PowerPoint</Application>
  <PresentationFormat>On-screen Show (4:3)</PresentationFormat>
  <Paragraphs>423</Paragraphs>
  <Slides>40</Slides>
  <Notes>30</Notes>
  <HiddenSlides>5</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40</vt:i4>
      </vt:variant>
    </vt:vector>
  </HeadingPairs>
  <TitlesOfParts>
    <vt:vector size="56" baseType="lpstr">
      <vt:lpstr>Arial</vt:lpstr>
      <vt:lpstr>Calibri</vt:lpstr>
      <vt:lpstr>Cambria Math</vt:lpstr>
      <vt:lpstr>Courier</vt:lpstr>
      <vt:lpstr>ff-quadraat-web-pro</vt:lpstr>
      <vt:lpstr>ff-scala-sans-pro</vt:lpstr>
      <vt:lpstr>Gill Sans</vt:lpstr>
      <vt:lpstr>Source Sans Pro Light</vt:lpstr>
      <vt:lpstr>Wingdings</vt:lpstr>
      <vt:lpstr>Stanford-Theme</vt:lpstr>
      <vt:lpstr>1_NCBO-theme</vt:lpstr>
      <vt:lpstr>1_Stanford-Theme</vt:lpstr>
      <vt:lpstr>3_Stanford-theme</vt:lpstr>
      <vt:lpstr>4_Stanford-Theme</vt:lpstr>
      <vt:lpstr>2_Stanford-theme</vt:lpstr>
      <vt:lpstr>5_Stanford-Theme</vt:lpstr>
      <vt:lpstr>BIOMEDIN 215  Data Science in Medicine</vt:lpstr>
      <vt:lpstr>From the assigned reading …</vt:lpstr>
      <vt:lpstr>From the assigned reading …</vt:lpstr>
      <vt:lpstr>PowerPoint Presentation</vt:lpstr>
      <vt:lpstr>Why care about inferential analysis?</vt:lpstr>
      <vt:lpstr>Goals for today</vt:lpstr>
      <vt:lpstr>What is a model</vt:lpstr>
      <vt:lpstr>A statistical model is a set of assumptions about how the data are generated</vt:lpstr>
      <vt:lpstr>A model describes a family of probability distributions represented by alternative values of the model parameters</vt:lpstr>
      <vt:lpstr>Statistical inference</vt:lpstr>
      <vt:lpstr>Fitting Models</vt:lpstr>
      <vt:lpstr>Inference (model fitting) finds parameters that are likely, given the data and the model</vt:lpstr>
      <vt:lpstr>Given these parameters, how likely are the data?</vt:lpstr>
      <vt:lpstr>Inference – visual</vt:lpstr>
      <vt:lpstr>Confidence intervals and Hypothesis testing</vt:lpstr>
      <vt:lpstr>The data vary, so our parameter estimate vary</vt:lpstr>
      <vt:lpstr>What if the “real world” is the model with θ = θ0?</vt:lpstr>
      <vt:lpstr>With large sample size, what do you expect to happen to these distributions?    Justify your answer  think-pair-share</vt:lpstr>
      <vt:lpstr>PowerPoint Presentation</vt:lpstr>
      <vt:lpstr>Empirically estimated reliability of p-values</vt:lpstr>
      <vt:lpstr>Empirically estimated reliability of confidence intervals</vt:lpstr>
      <vt:lpstr>Empirical Calibration</vt:lpstr>
      <vt:lpstr>Using negative controls to create an empirical “null”</vt:lpstr>
      <vt:lpstr>Calibration using negative controls:</vt:lpstr>
      <vt:lpstr>Calibration using negative controls</vt:lpstr>
      <vt:lpstr>PowerPoint Presentation</vt:lpstr>
      <vt:lpstr>You are studying the impact a new device for mitral valve replacement vs. an older device. The outcome is 1-year readmissions for complications.  What do you think would make for a good negative control in this study?</vt:lpstr>
      <vt:lpstr>Quick recap:</vt:lpstr>
      <vt:lpstr>Choosing the right statistical model</vt:lpstr>
      <vt:lpstr>Choosing a model type</vt:lpstr>
      <vt:lpstr>PowerPoint Presentation</vt:lpstr>
      <vt:lpstr>Comparing Likelihoods or “Goodness of Fit”</vt:lpstr>
      <vt:lpstr>Problem: you can always improve your fit by adding more parameters or complexity to your model (overfitting)</vt:lpstr>
      <vt:lpstr>What we want is an estimate of error on new data</vt:lpstr>
      <vt:lpstr>Optional videos: In depth material</vt:lpstr>
      <vt:lpstr>Self-study: Multiple Hypothesis testing</vt:lpstr>
      <vt:lpstr>Multiple Hypothesis Testing</vt:lpstr>
      <vt:lpstr>PowerPoint Presentation</vt:lpstr>
      <vt:lpstr>Correcting for multiple testing</vt:lpstr>
      <vt:lpstr>Reflection question: What are some reasons that multiple testing might be reasonably done in a 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Alison Callahan</dc:creator>
  <cp:lastModifiedBy>Nigam Shah</cp:lastModifiedBy>
  <cp:revision>844</cp:revision>
  <dcterms:created xsi:type="dcterms:W3CDTF">2016-10-12T19:15:03Z</dcterms:created>
  <dcterms:modified xsi:type="dcterms:W3CDTF">2024-10-27T23:19:44Z</dcterms:modified>
</cp:coreProperties>
</file>